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activeX/activeX2.xml" ContentType="application/vnd.ms-office.activeX+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ms-office.activeX"/>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activeX/activeX1.xml" ContentType="application/vnd.ms-office.activeX+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9"/>
  </p:notesMasterIdLst>
  <p:handoutMasterIdLst>
    <p:handoutMasterId r:id="rId60"/>
  </p:handoutMasterIdLst>
  <p:sldIdLst>
    <p:sldId id="256" r:id="rId2"/>
    <p:sldId id="257" r:id="rId3"/>
    <p:sldId id="310" r:id="rId4"/>
    <p:sldId id="258" r:id="rId5"/>
    <p:sldId id="261" r:id="rId6"/>
    <p:sldId id="262" r:id="rId7"/>
    <p:sldId id="263" r:id="rId8"/>
    <p:sldId id="264" r:id="rId9"/>
    <p:sldId id="266" r:id="rId10"/>
    <p:sldId id="267" r:id="rId11"/>
    <p:sldId id="268" r:id="rId12"/>
    <p:sldId id="269" r:id="rId13"/>
    <p:sldId id="270" r:id="rId14"/>
    <p:sldId id="271" r:id="rId15"/>
    <p:sldId id="272" r:id="rId16"/>
    <p:sldId id="273" r:id="rId17"/>
    <p:sldId id="274" r:id="rId18"/>
    <p:sldId id="275" r:id="rId19"/>
    <p:sldId id="316" r:id="rId20"/>
    <p:sldId id="311" r:id="rId21"/>
    <p:sldId id="315" r:id="rId22"/>
    <p:sldId id="314" r:id="rId23"/>
    <p:sldId id="317"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18" r:id="rId52"/>
    <p:sldId id="303" r:id="rId53"/>
    <p:sldId id="305" r:id="rId54"/>
    <p:sldId id="309" r:id="rId55"/>
    <p:sldId id="306" r:id="rId56"/>
    <p:sldId id="307" r:id="rId57"/>
    <p:sldId id="308" r:id="rId5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76DE"/>
    <a:srgbClr val="386294"/>
    <a:srgbClr val="2B4C73"/>
    <a:srgbClr val="8DC7FB"/>
    <a:srgbClr val="D27800"/>
    <a:srgbClr val="9BCFFD"/>
    <a:srgbClr val="C8E4FD"/>
    <a:srgbClr val="FFB95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8002" autoAdjust="0"/>
    <p:restoredTop sz="94660"/>
  </p:normalViewPr>
  <p:slideViewPr>
    <p:cSldViewPr>
      <p:cViewPr varScale="1">
        <p:scale>
          <a:sx n="75" d="100"/>
          <a:sy n="75" d="100"/>
        </p:scale>
        <p:origin x="-666" y="-90"/>
      </p:cViewPr>
      <p:guideLst>
        <p:guide orient="horz" pos="2160"/>
        <p:guide pos="2880"/>
      </p:guideLst>
    </p:cSldViewPr>
  </p:slideViewPr>
  <p:notesTextViewPr>
    <p:cViewPr>
      <p:scale>
        <a:sx n="100" d="100"/>
        <a:sy n="100" d="100"/>
      </p:scale>
      <p:origin x="0" y="0"/>
    </p:cViewPr>
  </p:notesTextViewPr>
  <p:notesViewPr>
    <p:cSldViewPr>
      <p:cViewPr varScale="1">
        <p:scale>
          <a:sx n="88" d="100"/>
          <a:sy n="88" d="100"/>
        </p:scale>
        <p:origin x="-2250" y="-10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50D8B3F8-9CF3-4BED-9885-8AF2770C8AE5}" type="datetimeFigureOut">
              <a:rPr lang="en-US"/>
              <a:pPr>
                <a:defRPr/>
              </a:pPr>
              <a:t>8/30/2013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FEE30CD3-96EC-46D2-BBB2-C17F68674ABD}"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rebuchet MS" pitchFamily="34" charset="0"/>
              </a:defRPr>
            </a:lvl1pPr>
          </a:lstStyle>
          <a:p>
            <a:endParaRPr lang="en-US"/>
          </a:p>
        </p:txBody>
      </p:sp>
      <p:sp>
        <p:nvSpPr>
          <p:cNvPr id="798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rebuchet MS" pitchFamily="34" charset="0"/>
              </a:defRPr>
            </a:lvl1pPr>
          </a:lstStyle>
          <a:p>
            <a:fld id="{CA666779-10E9-4865-9FC0-F0217DED20C0}" type="datetimeFigureOut">
              <a:rPr lang="en-US"/>
              <a:pPr/>
              <a:t>8/30/2013</a:t>
            </a:fld>
            <a:endParaRPr lang="en-US"/>
          </a:p>
        </p:txBody>
      </p:sp>
      <p:sp>
        <p:nvSpPr>
          <p:cNvPr id="798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798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798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rebuchet MS" pitchFamily="34" charset="0"/>
              </a:defRPr>
            </a:lvl1pPr>
          </a:lstStyle>
          <a:p>
            <a:endParaRPr lang="en-US"/>
          </a:p>
        </p:txBody>
      </p:sp>
      <p:sp>
        <p:nvSpPr>
          <p:cNvPr id="798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rebuchet MS" pitchFamily="34" charset="0"/>
              </a:defRPr>
            </a:lvl1pPr>
          </a:lstStyle>
          <a:p>
            <a:fld id="{F1A79F94-75CD-4AC2-B558-422BF6944932}"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mn-ea"/>
        <a:cs typeface="+mn-cs"/>
      </a:defRPr>
    </a:lvl1pPr>
    <a:lvl2pPr marL="457200" algn="l" rtl="0" fontAlgn="base">
      <a:spcBef>
        <a:spcPct val="30000"/>
      </a:spcBef>
      <a:spcAft>
        <a:spcPct val="0"/>
      </a:spcAft>
      <a:defRPr sz="1200" kern="1200">
        <a:solidFill>
          <a:schemeClr val="tx1"/>
        </a:solidFill>
        <a:latin typeface="Calibri" pitchFamily="34" charset="0"/>
        <a:ea typeface="+mn-ea"/>
        <a:cs typeface="+mn-cs"/>
      </a:defRPr>
    </a:lvl2pPr>
    <a:lvl3pPr marL="914400" algn="l" rtl="0" fontAlgn="base">
      <a:spcBef>
        <a:spcPct val="30000"/>
      </a:spcBef>
      <a:spcAft>
        <a:spcPct val="0"/>
      </a:spcAft>
      <a:defRPr sz="1200" kern="1200">
        <a:solidFill>
          <a:schemeClr val="tx1"/>
        </a:solidFill>
        <a:latin typeface="Calibri" pitchFamily="34" charset="0"/>
        <a:ea typeface="+mn-ea"/>
        <a:cs typeface="+mn-cs"/>
      </a:defRPr>
    </a:lvl3pPr>
    <a:lvl4pPr marL="1371600" algn="l" rtl="0" fontAlgn="base">
      <a:spcBef>
        <a:spcPct val="30000"/>
      </a:spcBef>
      <a:spcAft>
        <a:spcPct val="0"/>
      </a:spcAft>
      <a:defRPr sz="1200" kern="1200">
        <a:solidFill>
          <a:schemeClr val="tx1"/>
        </a:solidFill>
        <a:latin typeface="Calibri" pitchFamily="34" charset="0"/>
        <a:ea typeface="+mn-ea"/>
        <a:cs typeface="+mn-cs"/>
      </a:defRPr>
    </a:lvl4pPr>
    <a:lvl5pPr marL="1828800" algn="l" rtl="0" fontAlgn="base">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Rot="1" noChangeAspect="1" noChangeArrowheads="1" noTextEdit="1"/>
          </p:cNvSpPr>
          <p:nvPr>
            <p:ph type="sldImg"/>
          </p:nvPr>
        </p:nvSpPr>
        <p:spPr>
          <a:ln/>
        </p:spPr>
      </p:sp>
      <p:sp>
        <p:nvSpPr>
          <p:cNvPr id="1157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Rot="1" noChangeAspect="1" noChangeArrowheads="1" noTextEdit="1"/>
          </p:cNvSpPr>
          <p:nvPr>
            <p:ph type="sldImg"/>
          </p:nvPr>
        </p:nvSpPr>
        <p:spPr>
          <a:ln/>
        </p:spPr>
      </p:sp>
      <p:sp>
        <p:nvSpPr>
          <p:cNvPr id="1167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Rot="1" noChangeAspect="1" noChangeArrowheads="1" noTextEdit="1"/>
          </p:cNvSpPr>
          <p:nvPr>
            <p:ph type="sldImg"/>
          </p:nvPr>
        </p:nvSpPr>
        <p:spPr>
          <a:ln/>
        </p:spPr>
      </p:sp>
      <p:sp>
        <p:nvSpPr>
          <p:cNvPr id="1198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a:ln/>
        </p:spPr>
      </p:sp>
      <p:sp>
        <p:nvSpPr>
          <p:cNvPr id="1228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ChangeArrowheads="1" noTextEdit="1"/>
          </p:cNvSpPr>
          <p:nvPr>
            <p:ph type="sldImg"/>
          </p:nvPr>
        </p:nvSpPr>
        <p:spPr>
          <a:ln/>
        </p:spPr>
      </p:sp>
      <p:sp>
        <p:nvSpPr>
          <p:cNvPr id="1239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a:ln/>
        </p:spPr>
      </p:sp>
      <p:sp>
        <p:nvSpPr>
          <p:cNvPr id="1249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ChangeArrowheads="1" noTextEdit="1"/>
          </p:cNvSpPr>
          <p:nvPr>
            <p:ph type="sldImg"/>
          </p:nvPr>
        </p:nvSpPr>
        <p:spPr>
          <a:ln/>
        </p:spPr>
      </p:sp>
      <p:sp>
        <p:nvSpPr>
          <p:cNvPr id="1259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a:ln/>
        </p:spPr>
      </p:sp>
      <p:sp>
        <p:nvSpPr>
          <p:cNvPr id="1269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a:ln/>
        </p:spPr>
      </p:sp>
      <p:sp>
        <p:nvSpPr>
          <p:cNvPr id="1269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Rot="1" noChangeAspect="1" noChangeArrowheads="1" noTextEdit="1"/>
          </p:cNvSpPr>
          <p:nvPr>
            <p:ph type="sldImg"/>
          </p:nvPr>
        </p:nvSpPr>
        <p:spPr>
          <a:ln/>
        </p:spPr>
      </p:sp>
      <p:sp>
        <p:nvSpPr>
          <p:cNvPr id="1280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Rot="1" noChangeAspect="1" noChangeArrowheads="1" noTextEdit="1"/>
          </p:cNvSpPr>
          <p:nvPr>
            <p:ph type="sldImg"/>
          </p:nvPr>
        </p:nvSpPr>
        <p:spPr>
          <a:ln/>
        </p:spPr>
      </p:sp>
      <p:sp>
        <p:nvSpPr>
          <p:cNvPr id="1300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ChangeArrowheads="1" noTextEdit="1"/>
          </p:cNvSpPr>
          <p:nvPr>
            <p:ph type="sldImg"/>
          </p:nvPr>
        </p:nvSpPr>
        <p:spPr>
          <a:ln/>
        </p:spPr>
      </p:sp>
      <p:sp>
        <p:nvSpPr>
          <p:cNvPr id="1310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Rot="1" noChangeAspect="1" noChangeArrowheads="1" noTextEdit="1"/>
          </p:cNvSpPr>
          <p:nvPr>
            <p:ph type="sldImg"/>
          </p:nvPr>
        </p:nvSpPr>
        <p:spPr>
          <a:ln/>
        </p:spPr>
      </p:sp>
      <p:sp>
        <p:nvSpPr>
          <p:cNvPr id="1320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Rot="1" noChangeAspect="1" noChangeArrowheads="1" noTextEdit="1"/>
          </p:cNvSpPr>
          <p:nvPr>
            <p:ph type="sldImg"/>
          </p:nvPr>
        </p:nvSpPr>
        <p:spPr>
          <a:ln/>
        </p:spPr>
      </p:sp>
      <p:sp>
        <p:nvSpPr>
          <p:cNvPr id="1341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APS11e Title Layout">
    <p:spTree>
      <p:nvGrpSpPr>
        <p:cNvPr id="1" name=""/>
        <p:cNvGrpSpPr/>
        <p:nvPr/>
      </p:nvGrpSpPr>
      <p:grpSpPr>
        <a:xfrm>
          <a:off x="0" y="0"/>
          <a:ext cx="0" cy="0"/>
          <a:chOff x="0" y="0"/>
          <a:chExt cx="0" cy="0"/>
        </a:xfrm>
      </p:grpSpPr>
      <p:sp>
        <p:nvSpPr>
          <p:cNvPr id="3" name="Rectangle 6"/>
          <p:cNvSpPr/>
          <p:nvPr userDrawn="1"/>
        </p:nvSpPr>
        <p:spPr>
          <a:xfrm>
            <a:off x="23813" y="4495800"/>
            <a:ext cx="9080500" cy="1447800"/>
          </a:xfrm>
          <a:prstGeom prst="rect">
            <a:avLst/>
          </a:prstGeom>
          <a:solidFill>
            <a:srgbClr val="386294"/>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5" name="Oval 16"/>
          <p:cNvSpPr/>
          <p:nvPr userDrawn="1"/>
        </p:nvSpPr>
        <p:spPr>
          <a:xfrm>
            <a:off x="4038600" y="2819400"/>
            <a:ext cx="1447800" cy="1447800"/>
          </a:xfrm>
          <a:prstGeom prst="ellipse">
            <a:avLst/>
          </a:prstGeom>
          <a:blipFill dpi="0" rotWithShape="1">
            <a:blip r:embed="rId2" cstate="print"/>
            <a:srcRect/>
            <a:stretch>
              <a:fillRect l="2000" t="-1000" r="-53000" b="-1000"/>
            </a:stretch>
          </a:blipFill>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6" name="Oval 17"/>
          <p:cNvSpPr/>
          <p:nvPr userDrawn="1"/>
        </p:nvSpPr>
        <p:spPr>
          <a:xfrm>
            <a:off x="5715000" y="2819400"/>
            <a:ext cx="1447800" cy="1447800"/>
          </a:xfrm>
          <a:prstGeom prst="ellipse">
            <a:avLst/>
          </a:prstGeom>
          <a:blipFill dpi="0" rotWithShape="1">
            <a:blip r:embed="rId3" cstate="print"/>
            <a:srcRect/>
            <a:stretch>
              <a:fillRect t="-12000" r="-58000" b="1000"/>
            </a:stretch>
          </a:blipFill>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7" name="Oval 18"/>
          <p:cNvSpPr/>
          <p:nvPr userDrawn="1"/>
        </p:nvSpPr>
        <p:spPr>
          <a:xfrm>
            <a:off x="7391400" y="2819400"/>
            <a:ext cx="1447800" cy="1447800"/>
          </a:xfrm>
          <a:prstGeom prst="ellipse">
            <a:avLst/>
          </a:prstGeom>
          <a:blipFill dpi="0" rotWithShape="1">
            <a:blip r:embed="rId4" cstate="print"/>
            <a:srcRect/>
            <a:tile tx="-222250" ty="0" sx="34000" sy="34000" flip="none" algn="tl"/>
          </a:blipFill>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1" name="Text Placeholder 10"/>
          <p:cNvSpPr>
            <a:spLocks noGrp="1"/>
          </p:cNvSpPr>
          <p:nvPr>
            <p:ph type="body" sz="quarter" idx="10"/>
          </p:nvPr>
        </p:nvSpPr>
        <p:spPr>
          <a:xfrm>
            <a:off x="0" y="4572000"/>
            <a:ext cx="8915400" cy="1295400"/>
          </a:xfrm>
          <a:prstGeom prst="rect">
            <a:avLst/>
          </a:prstGeom>
        </p:spPr>
        <p:txBody>
          <a:bodyPr anchor="ctr" anchorCtr="0">
            <a:normAutofit/>
          </a:bodyPr>
          <a:lstStyle>
            <a:lvl1pPr algn="r">
              <a:buFontTx/>
              <a:buNone/>
              <a:defRPr sz="7200" b="1">
                <a:ln w="6350">
                  <a:solidFill>
                    <a:schemeClr val="tx1">
                      <a:lumMod val="75000"/>
                      <a:lumOff val="25000"/>
                    </a:schemeClr>
                  </a:solidFill>
                </a:ln>
                <a:solidFill>
                  <a:schemeClr val="bg1"/>
                </a:solidFill>
                <a:effectLst>
                  <a:outerShdw blurRad="50800" dist="50800" dir="2700000" algn="tl" rotWithShape="0">
                    <a:prstClr val="black">
                      <a:alpha val="70000"/>
                    </a:prstClr>
                  </a:outerShdw>
                </a:effectLst>
              </a:defRPr>
            </a:lvl1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PS11e Video Layout">
    <p:spTree>
      <p:nvGrpSpPr>
        <p:cNvPr id="1" name=""/>
        <p:cNvGrpSpPr/>
        <p:nvPr/>
      </p:nvGrpSpPr>
      <p:grpSpPr>
        <a:xfrm>
          <a:off x="0" y="0"/>
          <a:ext cx="0" cy="0"/>
          <a:chOff x="0" y="0"/>
          <a:chExt cx="0" cy="0"/>
        </a:xfrm>
      </p:grpSpPr>
      <p:sp>
        <p:nvSpPr>
          <p:cNvPr id="4" name="Rectangle 6"/>
          <p:cNvSpPr/>
          <p:nvPr userDrawn="1"/>
        </p:nvSpPr>
        <p:spPr>
          <a:xfrm>
            <a:off x="854075" y="152400"/>
            <a:ext cx="8258175" cy="12192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5"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7" name="TextBox 9"/>
          <p:cNvSpPr txBox="1"/>
          <p:nvPr userDrawn="1"/>
        </p:nvSpPr>
        <p:spPr>
          <a:xfrm>
            <a:off x="1905000" y="6324600"/>
            <a:ext cx="6096000" cy="246063"/>
          </a:xfrm>
          <a:prstGeom prst="rect">
            <a:avLst/>
          </a:prstGeom>
          <a:noFill/>
        </p:spPr>
        <p:txBody>
          <a:bodyPr>
            <a:spAutoFit/>
          </a:bodyPr>
          <a:lstStyle/>
          <a:p>
            <a:pPr algn="ctr" fontAlgn="auto">
              <a:spcBef>
                <a:spcPts val="0"/>
              </a:spcBef>
              <a:spcAft>
                <a:spcPts val="0"/>
              </a:spcAft>
              <a:defRPr/>
            </a:pPr>
            <a:r>
              <a:rPr lang="en-US" sz="1000" dirty="0">
                <a:solidFill>
                  <a:schemeClr val="tx1">
                    <a:lumMod val="75000"/>
                    <a:lumOff val="25000"/>
                  </a:schemeClr>
                </a:solidFill>
                <a:latin typeface="+mn-lt"/>
              </a:rPr>
              <a:t>(click above to play)</a:t>
            </a:r>
          </a:p>
        </p:txBody>
      </p:sp>
      <p:sp>
        <p:nvSpPr>
          <p:cNvPr id="2" name="Title 1"/>
          <p:cNvSpPr>
            <a:spLocks noGrp="1"/>
          </p:cNvSpPr>
          <p:nvPr>
            <p:ph type="title"/>
          </p:nvPr>
        </p:nvSpPr>
        <p:spPr>
          <a:xfrm>
            <a:off x="1524000" y="228600"/>
            <a:ext cx="7086600" cy="1066800"/>
          </a:xfrm>
          <a:prstGeom prst="rect">
            <a:avLst/>
          </a:prstGeom>
        </p:spPr>
        <p:txBody>
          <a:bodyPr anchor="ctr" anchorCtr="0">
            <a:normAutofit/>
          </a:bodyPr>
          <a:lstStyle>
            <a:lvl1pPr algn="l">
              <a:defRPr sz="54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12" name="Media Placeholder 11"/>
          <p:cNvSpPr>
            <a:spLocks noGrp="1"/>
          </p:cNvSpPr>
          <p:nvPr>
            <p:ph type="media" sz="quarter" idx="10"/>
          </p:nvPr>
        </p:nvSpPr>
        <p:spPr>
          <a:xfrm>
            <a:off x="1905000" y="1676400"/>
            <a:ext cx="6099048" cy="4572000"/>
          </a:xfrm>
          <a:prstGeom prst="rect">
            <a:avLst/>
          </a:prstGeom>
          <a:ln w="38100">
            <a:solidFill>
              <a:schemeClr val="bg1"/>
            </a:solidFill>
          </a:ln>
          <a:effectLst>
            <a:outerShdw blurRad="76200" dist="38100" dir="2700000" algn="tl" rotWithShape="0">
              <a:prstClr val="black">
                <a:alpha val="70000"/>
              </a:prstClr>
            </a:outerShdw>
          </a:effectLst>
        </p:spPr>
        <p:txBody>
          <a:bodyPr/>
          <a:lstStyle/>
          <a:p>
            <a:pPr lvl="0"/>
            <a:endParaRPr lang="en-US" noProof="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ck">
    <p:spTree>
      <p:nvGrpSpPr>
        <p:cNvPr id="1" name=""/>
        <p:cNvGrpSpPr/>
        <p:nvPr/>
      </p:nvGrpSpPr>
      <p:grpSpPr>
        <a:xfrm>
          <a:off x="0" y="0"/>
          <a:ext cx="0" cy="0"/>
          <a:chOff x="0" y="0"/>
          <a:chExt cx="0" cy="0"/>
        </a:xfrm>
      </p:grpSpPr>
      <p:sp>
        <p:nvSpPr>
          <p:cNvPr id="2" name="Rectangle 1"/>
          <p:cNvSpPr/>
          <p:nvPr userDrawn="1"/>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APS11e Main Layout">
    <p:spTree>
      <p:nvGrpSpPr>
        <p:cNvPr id="1" name=""/>
        <p:cNvGrpSpPr/>
        <p:nvPr/>
      </p:nvGrpSpPr>
      <p:grpSpPr>
        <a:xfrm>
          <a:off x="0" y="0"/>
          <a:ext cx="0" cy="0"/>
          <a:chOff x="0" y="0"/>
          <a:chExt cx="0" cy="0"/>
        </a:xfrm>
      </p:grpSpPr>
      <p:sp>
        <p:nvSpPr>
          <p:cNvPr id="4" name="Rectangle 6"/>
          <p:cNvSpPr/>
          <p:nvPr userDrawn="1"/>
        </p:nvSpPr>
        <p:spPr>
          <a:xfrm>
            <a:off x="854075" y="228600"/>
            <a:ext cx="8258175" cy="14478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5"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1600200" y="381000"/>
            <a:ext cx="7086600" cy="1143000"/>
          </a:xfrm>
          <a:prstGeom prst="rect">
            <a:avLst/>
          </a:prstGeom>
        </p:spPr>
        <p:txBody>
          <a:bodyPr anchor="ctr" anchorCtr="0">
            <a:normAutofit/>
          </a:bodyPr>
          <a:lstStyle>
            <a:lvl1pPr algn="l">
              <a:defRPr sz="58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1295400" y="2438400"/>
            <a:ext cx="7467600" cy="3962400"/>
          </a:xfrm>
          <a:prstGeom prst="rect">
            <a:avLst/>
          </a:prstGeom>
        </p:spPr>
        <p:txBody>
          <a:bodyPr/>
          <a:lstStyle>
            <a:lvl1pPr marL="91440" indent="0">
              <a:lnSpc>
                <a:spcPct val="100000"/>
              </a:lnSpc>
              <a:spcBef>
                <a:spcPts val="0"/>
              </a:spcBef>
              <a:spcAft>
                <a:spcPts val="2400"/>
              </a:spcAft>
              <a:buClr>
                <a:schemeClr val="tx1">
                  <a:lumMod val="75000"/>
                  <a:lumOff val="25000"/>
                </a:schemeClr>
              </a:buClr>
              <a:buSzPct val="80000"/>
              <a:buFontTx/>
              <a:buNone/>
              <a:defRPr sz="4000" b="1">
                <a:effectLst/>
              </a:defRPr>
            </a:lvl1pPr>
            <a:lvl2pPr>
              <a:lnSpc>
                <a:spcPct val="100000"/>
              </a:lnSpc>
              <a:spcBef>
                <a:spcPts val="0"/>
              </a:spcBef>
              <a:spcAft>
                <a:spcPts val="2400"/>
              </a:spcAft>
              <a:buClr>
                <a:schemeClr val="tx1">
                  <a:lumMod val="75000"/>
                  <a:lumOff val="25000"/>
                </a:schemeClr>
              </a:buClr>
              <a:buSzPct val="80000"/>
              <a:buFont typeface="Arial" pitchFamily="34" charset="0"/>
              <a:buChar char="•"/>
              <a:defRPr sz="4000">
                <a:effectLst>
                  <a:outerShdw blurRad="38100" dist="38100" dir="2700000" algn="tl" rotWithShape="0">
                    <a:prstClr val="black">
                      <a:alpha val="70000"/>
                    </a:prstClr>
                  </a:outerShdw>
                </a:effectLst>
              </a:defRPr>
            </a:lvl2pPr>
            <a:lvl3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3pPr>
            <a:lvl4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4pPr>
            <a:lvl5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5pPr>
          </a:lstStyle>
          <a:p>
            <a:pPr lvl="0"/>
            <a:r>
              <a:rPr lang="en-US" dirty="0"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APS11e Main Layout Bullets">
    <p:spTree>
      <p:nvGrpSpPr>
        <p:cNvPr id="1" name=""/>
        <p:cNvGrpSpPr/>
        <p:nvPr/>
      </p:nvGrpSpPr>
      <p:grpSpPr>
        <a:xfrm>
          <a:off x="0" y="0"/>
          <a:ext cx="0" cy="0"/>
          <a:chOff x="0" y="0"/>
          <a:chExt cx="0" cy="0"/>
        </a:xfrm>
      </p:grpSpPr>
      <p:sp>
        <p:nvSpPr>
          <p:cNvPr id="4" name="Rectangle 6"/>
          <p:cNvSpPr/>
          <p:nvPr userDrawn="1"/>
        </p:nvSpPr>
        <p:spPr>
          <a:xfrm>
            <a:off x="854075" y="228600"/>
            <a:ext cx="8258175" cy="14478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5"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1600200" y="381000"/>
            <a:ext cx="7086600" cy="1143000"/>
          </a:xfrm>
          <a:prstGeom prst="rect">
            <a:avLst/>
          </a:prstGeom>
        </p:spPr>
        <p:txBody>
          <a:bodyPr anchor="ctr" anchorCtr="0">
            <a:normAutofit/>
          </a:bodyPr>
          <a:lstStyle>
            <a:lvl1pPr algn="l">
              <a:defRPr sz="58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1143000" y="1981201"/>
            <a:ext cx="7620000" cy="4495800"/>
          </a:xfrm>
          <a:prstGeom prst="rect">
            <a:avLst/>
          </a:prstGeom>
        </p:spPr>
        <p:txBody>
          <a:bodyPr/>
          <a:lstStyle>
            <a:lvl1pPr>
              <a:lnSpc>
                <a:spcPct val="100000"/>
              </a:lnSpc>
              <a:spcBef>
                <a:spcPts val="0"/>
              </a:spcBef>
              <a:spcAft>
                <a:spcPts val="1800"/>
              </a:spcAft>
              <a:buClr>
                <a:schemeClr val="tx1">
                  <a:lumMod val="75000"/>
                  <a:lumOff val="25000"/>
                </a:schemeClr>
              </a:buClr>
              <a:buSzPct val="80000"/>
              <a:buFont typeface="Arial" pitchFamily="34" charset="0"/>
              <a:buChar char="•"/>
              <a:defRPr sz="4000" b="1">
                <a:effectLst/>
              </a:defRPr>
            </a:lvl1pPr>
            <a:lvl2pPr>
              <a:lnSpc>
                <a:spcPct val="100000"/>
              </a:lnSpc>
              <a:spcBef>
                <a:spcPts val="0"/>
              </a:spcBef>
              <a:spcAft>
                <a:spcPts val="1800"/>
              </a:spcAft>
              <a:buClr>
                <a:schemeClr val="tx1">
                  <a:lumMod val="75000"/>
                  <a:lumOff val="25000"/>
                </a:schemeClr>
              </a:buClr>
              <a:buSzPct val="80000"/>
              <a:buFont typeface="Arial" pitchFamily="34" charset="0"/>
              <a:buChar char="•"/>
              <a:defRPr sz="3600" b="1">
                <a:effectLst/>
              </a:defRPr>
            </a:lvl2pPr>
            <a:lvl3pPr>
              <a:lnSpc>
                <a:spcPct val="100000"/>
              </a:lnSpc>
              <a:spcBef>
                <a:spcPts val="0"/>
              </a:spcBef>
              <a:spcAft>
                <a:spcPts val="1800"/>
              </a:spcAft>
              <a:buClr>
                <a:schemeClr val="tx1">
                  <a:lumMod val="75000"/>
                  <a:lumOff val="25000"/>
                </a:schemeClr>
              </a:buClr>
              <a:buSzPct val="80000"/>
              <a:buFont typeface="Arial" pitchFamily="34" charset="0"/>
              <a:buChar char="•"/>
              <a:defRPr sz="3200" b="1">
                <a:effectLst/>
              </a:defRPr>
            </a:lvl3pPr>
            <a:lvl4pPr>
              <a:lnSpc>
                <a:spcPct val="100000"/>
              </a:lnSpc>
              <a:spcBef>
                <a:spcPts val="0"/>
              </a:spcBef>
              <a:spcAft>
                <a:spcPts val="1800"/>
              </a:spcAft>
              <a:buClr>
                <a:schemeClr val="tx1">
                  <a:lumMod val="75000"/>
                  <a:lumOff val="25000"/>
                </a:schemeClr>
              </a:buClr>
              <a:buSzPct val="80000"/>
              <a:buFont typeface="Arial" pitchFamily="34" charset="0"/>
              <a:buChar char="•"/>
              <a:defRPr sz="3200" b="1">
                <a:effectLst/>
              </a:defRPr>
            </a:lvl4pPr>
            <a:lvl5pPr>
              <a:lnSpc>
                <a:spcPct val="100000"/>
              </a:lnSpc>
              <a:spcBef>
                <a:spcPts val="0"/>
              </a:spcBef>
              <a:spcAft>
                <a:spcPts val="1800"/>
              </a:spcAft>
              <a:buClr>
                <a:schemeClr val="tx1">
                  <a:lumMod val="75000"/>
                  <a:lumOff val="25000"/>
                </a:schemeClr>
              </a:buClr>
              <a:buSzPct val="80000"/>
              <a:buFont typeface="Arial" pitchFamily="34" charset="0"/>
              <a:buChar char="•"/>
              <a:defRPr sz="3200" b="1">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APS11e Picture Right">
    <p:spTree>
      <p:nvGrpSpPr>
        <p:cNvPr id="1" name=""/>
        <p:cNvGrpSpPr/>
        <p:nvPr/>
      </p:nvGrpSpPr>
      <p:grpSpPr>
        <a:xfrm>
          <a:off x="0" y="0"/>
          <a:ext cx="0" cy="0"/>
          <a:chOff x="0" y="0"/>
          <a:chExt cx="0" cy="0"/>
        </a:xfrm>
      </p:grpSpPr>
      <p:sp>
        <p:nvSpPr>
          <p:cNvPr id="5" name="Rectangle 6"/>
          <p:cNvSpPr/>
          <p:nvPr userDrawn="1"/>
        </p:nvSpPr>
        <p:spPr>
          <a:xfrm>
            <a:off x="854075" y="228600"/>
            <a:ext cx="8258175" cy="14478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6"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1600200" y="381000"/>
            <a:ext cx="7086600" cy="1143000"/>
          </a:xfrm>
          <a:prstGeom prst="rect">
            <a:avLst/>
          </a:prstGeom>
        </p:spPr>
        <p:txBody>
          <a:bodyPr anchor="ctr" anchorCtr="0">
            <a:normAutofit/>
          </a:bodyPr>
          <a:lstStyle>
            <a:lvl1pPr algn="l">
              <a:defRPr sz="58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1295400" y="1981201"/>
            <a:ext cx="3733800" cy="4495800"/>
          </a:xfrm>
          <a:prstGeom prst="rect">
            <a:avLst/>
          </a:prstGeom>
        </p:spPr>
        <p:txBody>
          <a:bodyPr/>
          <a:lstStyle>
            <a:lvl1pPr marL="91440" indent="0">
              <a:lnSpc>
                <a:spcPct val="100000"/>
              </a:lnSpc>
              <a:spcBef>
                <a:spcPts val="0"/>
              </a:spcBef>
              <a:spcAft>
                <a:spcPts val="2400"/>
              </a:spcAft>
              <a:buClr>
                <a:schemeClr val="tx1">
                  <a:lumMod val="75000"/>
                  <a:lumOff val="25000"/>
                </a:schemeClr>
              </a:buClr>
              <a:buSzPct val="80000"/>
              <a:buFontTx/>
              <a:buNone/>
              <a:defRPr sz="4000" b="1">
                <a:effectLst/>
              </a:defRPr>
            </a:lvl1pPr>
            <a:lvl2pPr>
              <a:lnSpc>
                <a:spcPct val="100000"/>
              </a:lnSpc>
              <a:spcBef>
                <a:spcPts val="0"/>
              </a:spcBef>
              <a:spcAft>
                <a:spcPts val="2400"/>
              </a:spcAft>
              <a:buClr>
                <a:schemeClr val="tx1">
                  <a:lumMod val="75000"/>
                  <a:lumOff val="25000"/>
                </a:schemeClr>
              </a:buClr>
              <a:buSzPct val="80000"/>
              <a:buFont typeface="Arial" pitchFamily="34" charset="0"/>
              <a:buChar char="•"/>
              <a:defRPr sz="4000">
                <a:effectLst>
                  <a:outerShdw blurRad="38100" dist="38100" dir="2700000" algn="tl" rotWithShape="0">
                    <a:prstClr val="black">
                      <a:alpha val="70000"/>
                    </a:prstClr>
                  </a:outerShdw>
                </a:effectLst>
              </a:defRPr>
            </a:lvl2pPr>
            <a:lvl3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3pPr>
            <a:lvl4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4pPr>
            <a:lvl5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5pPr>
          </a:lstStyle>
          <a:p>
            <a:pPr lvl="0"/>
            <a:r>
              <a:rPr lang="en-US" dirty="0" smtClean="0"/>
              <a:t>Click to edit Master text styles</a:t>
            </a:r>
          </a:p>
        </p:txBody>
      </p:sp>
      <p:sp>
        <p:nvSpPr>
          <p:cNvPr id="11" name="Picture Placeholder 10"/>
          <p:cNvSpPr>
            <a:spLocks noGrp="1"/>
          </p:cNvSpPr>
          <p:nvPr>
            <p:ph type="pic" sz="quarter" idx="10"/>
          </p:nvPr>
        </p:nvSpPr>
        <p:spPr>
          <a:xfrm>
            <a:off x="5257800" y="1981200"/>
            <a:ext cx="3505200" cy="4114800"/>
          </a:xfrm>
          <a:prstGeom prst="rect">
            <a:avLst/>
          </a:prstGeom>
          <a:ln w="38100">
            <a:solidFill>
              <a:schemeClr val="bg1"/>
            </a:solidFill>
          </a:ln>
          <a:effectLst>
            <a:outerShdw blurRad="76200" dist="38100" dir="2700000" algn="tl" rotWithShape="0">
              <a:prstClr val="black">
                <a:alpha val="70000"/>
              </a:prstClr>
            </a:outerShdw>
          </a:effectLst>
        </p:spPr>
        <p:txBody>
          <a:bodyPr/>
          <a:lstStyle/>
          <a:p>
            <a:pPr lvl="0"/>
            <a:endParaRPr lang="en-US" noProof="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PS11e Picture Right Bullets">
    <p:spTree>
      <p:nvGrpSpPr>
        <p:cNvPr id="1" name=""/>
        <p:cNvGrpSpPr/>
        <p:nvPr/>
      </p:nvGrpSpPr>
      <p:grpSpPr>
        <a:xfrm>
          <a:off x="0" y="0"/>
          <a:ext cx="0" cy="0"/>
          <a:chOff x="0" y="0"/>
          <a:chExt cx="0" cy="0"/>
        </a:xfrm>
      </p:grpSpPr>
      <p:sp>
        <p:nvSpPr>
          <p:cNvPr id="5" name="Rectangle 6"/>
          <p:cNvSpPr/>
          <p:nvPr userDrawn="1"/>
        </p:nvSpPr>
        <p:spPr>
          <a:xfrm>
            <a:off x="854075" y="228600"/>
            <a:ext cx="8258175" cy="14478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6"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1600200" y="381000"/>
            <a:ext cx="7086600" cy="1143000"/>
          </a:xfrm>
          <a:prstGeom prst="rect">
            <a:avLst/>
          </a:prstGeom>
        </p:spPr>
        <p:txBody>
          <a:bodyPr anchor="ctr" anchorCtr="0">
            <a:normAutofit/>
          </a:bodyPr>
          <a:lstStyle>
            <a:lvl1pPr algn="l">
              <a:defRPr sz="58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1066800" y="1981201"/>
            <a:ext cx="3886200" cy="4495800"/>
          </a:xfrm>
          <a:prstGeom prst="rect">
            <a:avLst/>
          </a:prstGeom>
        </p:spPr>
        <p:txBody>
          <a:bodyPr/>
          <a:lstStyle>
            <a:lvl1pPr>
              <a:lnSpc>
                <a:spcPct val="100000"/>
              </a:lnSpc>
              <a:spcBef>
                <a:spcPts val="0"/>
              </a:spcBef>
              <a:spcAft>
                <a:spcPts val="1800"/>
              </a:spcAft>
              <a:buClr>
                <a:schemeClr val="tx1">
                  <a:lumMod val="75000"/>
                  <a:lumOff val="25000"/>
                </a:schemeClr>
              </a:buClr>
              <a:buSzPct val="80000"/>
              <a:buFont typeface="Arial" pitchFamily="34" charset="0"/>
              <a:buChar char="•"/>
              <a:defRPr sz="4000" b="1">
                <a:effectLst/>
              </a:defRPr>
            </a:lvl1pPr>
            <a:lvl2pPr>
              <a:lnSpc>
                <a:spcPct val="100000"/>
              </a:lnSpc>
              <a:spcBef>
                <a:spcPts val="0"/>
              </a:spcBef>
              <a:spcAft>
                <a:spcPts val="1800"/>
              </a:spcAft>
              <a:buClr>
                <a:schemeClr val="tx1">
                  <a:lumMod val="75000"/>
                  <a:lumOff val="25000"/>
                </a:schemeClr>
              </a:buClr>
              <a:buSzPct val="80000"/>
              <a:buFont typeface="Arial" pitchFamily="34" charset="0"/>
              <a:buChar char="•"/>
              <a:defRPr sz="3600" b="1">
                <a:effectLst/>
              </a:defRPr>
            </a:lvl2pPr>
            <a:lvl3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40000"/>
                    </a:prstClr>
                  </a:outerShdw>
                </a:effectLst>
              </a:defRPr>
            </a:lvl3pPr>
            <a:lvl4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40000"/>
                    </a:prstClr>
                  </a:outerShdw>
                </a:effectLst>
              </a:defRPr>
            </a:lvl4pPr>
            <a:lvl5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40000"/>
                    </a:prstClr>
                  </a:outerShdw>
                </a:effectLst>
              </a:defRPr>
            </a:lvl5pPr>
          </a:lstStyle>
          <a:p>
            <a:pPr lvl="0"/>
            <a:r>
              <a:rPr lang="en-US" dirty="0" smtClean="0"/>
              <a:t>Click to edit Master text styles</a:t>
            </a:r>
          </a:p>
          <a:p>
            <a:pPr lvl="1"/>
            <a:r>
              <a:rPr lang="en-US" dirty="0" smtClean="0"/>
              <a:t>Second level</a:t>
            </a:r>
          </a:p>
        </p:txBody>
      </p:sp>
      <p:sp>
        <p:nvSpPr>
          <p:cNvPr id="11" name="Picture Placeholder 10"/>
          <p:cNvSpPr>
            <a:spLocks noGrp="1"/>
          </p:cNvSpPr>
          <p:nvPr>
            <p:ph type="pic" sz="quarter" idx="10"/>
          </p:nvPr>
        </p:nvSpPr>
        <p:spPr>
          <a:xfrm>
            <a:off x="5257800" y="1981200"/>
            <a:ext cx="3505200" cy="4114800"/>
          </a:xfrm>
          <a:prstGeom prst="rect">
            <a:avLst/>
          </a:prstGeom>
          <a:ln w="38100">
            <a:solidFill>
              <a:schemeClr val="bg1"/>
            </a:solidFill>
          </a:ln>
          <a:effectLst>
            <a:outerShdw blurRad="76200" dist="38100" dir="2700000" algn="tl" rotWithShape="0">
              <a:prstClr val="black">
                <a:alpha val="70000"/>
              </a:prstClr>
            </a:outerShdw>
          </a:effectLst>
        </p:spPr>
        <p:txBody>
          <a:bodyPr/>
          <a:lstStyle/>
          <a:p>
            <a:pPr lvl="0"/>
            <a:endParaRPr lang="en-US" noProof="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APS11e Picture Left">
    <p:spTree>
      <p:nvGrpSpPr>
        <p:cNvPr id="1" name=""/>
        <p:cNvGrpSpPr/>
        <p:nvPr/>
      </p:nvGrpSpPr>
      <p:grpSpPr>
        <a:xfrm>
          <a:off x="0" y="0"/>
          <a:ext cx="0" cy="0"/>
          <a:chOff x="0" y="0"/>
          <a:chExt cx="0" cy="0"/>
        </a:xfrm>
      </p:grpSpPr>
      <p:sp>
        <p:nvSpPr>
          <p:cNvPr id="5" name="Rectangle 6"/>
          <p:cNvSpPr/>
          <p:nvPr userDrawn="1"/>
        </p:nvSpPr>
        <p:spPr>
          <a:xfrm>
            <a:off x="854075" y="228600"/>
            <a:ext cx="8258175" cy="14478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6"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1600200" y="381000"/>
            <a:ext cx="7086600" cy="1143000"/>
          </a:xfrm>
          <a:prstGeom prst="rect">
            <a:avLst/>
          </a:prstGeom>
        </p:spPr>
        <p:txBody>
          <a:bodyPr anchor="ctr" anchorCtr="0">
            <a:normAutofit/>
          </a:bodyPr>
          <a:lstStyle>
            <a:lvl1pPr algn="l">
              <a:defRPr sz="58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53000" y="1981200"/>
            <a:ext cx="3886200" cy="4495800"/>
          </a:xfrm>
          <a:prstGeom prst="rect">
            <a:avLst/>
          </a:prstGeom>
        </p:spPr>
        <p:txBody>
          <a:bodyPr/>
          <a:lstStyle>
            <a:lvl1pPr marL="91440" indent="0">
              <a:lnSpc>
                <a:spcPct val="100000"/>
              </a:lnSpc>
              <a:spcBef>
                <a:spcPts val="0"/>
              </a:spcBef>
              <a:spcAft>
                <a:spcPts val="2400"/>
              </a:spcAft>
              <a:buClr>
                <a:schemeClr val="tx1">
                  <a:lumMod val="75000"/>
                  <a:lumOff val="25000"/>
                </a:schemeClr>
              </a:buClr>
              <a:buSzPct val="80000"/>
              <a:buFontTx/>
              <a:buNone/>
              <a:defRPr sz="4000" b="1">
                <a:effectLst/>
              </a:defRPr>
            </a:lvl1pPr>
            <a:lvl2pPr>
              <a:lnSpc>
                <a:spcPct val="100000"/>
              </a:lnSpc>
              <a:spcBef>
                <a:spcPts val="0"/>
              </a:spcBef>
              <a:spcAft>
                <a:spcPts val="2400"/>
              </a:spcAft>
              <a:buClr>
                <a:schemeClr val="tx1">
                  <a:lumMod val="75000"/>
                  <a:lumOff val="25000"/>
                </a:schemeClr>
              </a:buClr>
              <a:buSzPct val="80000"/>
              <a:buFont typeface="Arial" pitchFamily="34" charset="0"/>
              <a:buChar char="•"/>
              <a:defRPr sz="4000">
                <a:effectLst>
                  <a:outerShdw blurRad="38100" dist="38100" dir="2700000" algn="tl" rotWithShape="0">
                    <a:prstClr val="black">
                      <a:alpha val="70000"/>
                    </a:prstClr>
                  </a:outerShdw>
                </a:effectLst>
              </a:defRPr>
            </a:lvl2pPr>
            <a:lvl3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3pPr>
            <a:lvl4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4pPr>
            <a:lvl5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5pPr>
          </a:lstStyle>
          <a:p>
            <a:pPr lvl="0"/>
            <a:r>
              <a:rPr lang="en-US" dirty="0" smtClean="0"/>
              <a:t>Click to edit Master text styles</a:t>
            </a:r>
          </a:p>
        </p:txBody>
      </p:sp>
      <p:sp>
        <p:nvSpPr>
          <p:cNvPr id="11" name="Picture Placeholder 10"/>
          <p:cNvSpPr>
            <a:spLocks noGrp="1"/>
          </p:cNvSpPr>
          <p:nvPr>
            <p:ph type="pic" sz="quarter" idx="10"/>
          </p:nvPr>
        </p:nvSpPr>
        <p:spPr>
          <a:xfrm>
            <a:off x="1295400" y="1981200"/>
            <a:ext cx="3429000" cy="4114800"/>
          </a:xfrm>
          <a:prstGeom prst="rect">
            <a:avLst/>
          </a:prstGeom>
          <a:ln w="38100">
            <a:solidFill>
              <a:schemeClr val="bg1"/>
            </a:solidFill>
          </a:ln>
          <a:effectLst>
            <a:outerShdw blurRad="76200" dist="38100" dir="2700000" algn="tl" rotWithShape="0">
              <a:prstClr val="black">
                <a:alpha val="70000"/>
              </a:prstClr>
            </a:outerShdw>
          </a:effectLst>
        </p:spPr>
        <p:txBody>
          <a:bodyPr/>
          <a:lstStyle/>
          <a:p>
            <a:pPr lvl="0"/>
            <a:endParaRPr lang="en-US" noProof="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PS11e Picture Left Bullets">
    <p:spTree>
      <p:nvGrpSpPr>
        <p:cNvPr id="1" name=""/>
        <p:cNvGrpSpPr/>
        <p:nvPr/>
      </p:nvGrpSpPr>
      <p:grpSpPr>
        <a:xfrm>
          <a:off x="0" y="0"/>
          <a:ext cx="0" cy="0"/>
          <a:chOff x="0" y="0"/>
          <a:chExt cx="0" cy="0"/>
        </a:xfrm>
      </p:grpSpPr>
      <p:sp>
        <p:nvSpPr>
          <p:cNvPr id="5" name="Rectangle 6"/>
          <p:cNvSpPr/>
          <p:nvPr userDrawn="1"/>
        </p:nvSpPr>
        <p:spPr>
          <a:xfrm>
            <a:off x="854075" y="228600"/>
            <a:ext cx="8258175" cy="14478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6"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1600200" y="381000"/>
            <a:ext cx="7086600" cy="1143000"/>
          </a:xfrm>
          <a:prstGeom prst="rect">
            <a:avLst/>
          </a:prstGeom>
        </p:spPr>
        <p:txBody>
          <a:bodyPr anchor="ctr" anchorCtr="0">
            <a:normAutofit/>
          </a:bodyPr>
          <a:lstStyle>
            <a:lvl1pPr algn="l">
              <a:defRPr sz="58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53000" y="1981200"/>
            <a:ext cx="3886200" cy="4495800"/>
          </a:xfrm>
          <a:prstGeom prst="rect">
            <a:avLst/>
          </a:prstGeom>
        </p:spPr>
        <p:txBody>
          <a:bodyPr/>
          <a:lstStyle>
            <a:lvl1pPr>
              <a:lnSpc>
                <a:spcPct val="100000"/>
              </a:lnSpc>
              <a:spcBef>
                <a:spcPts val="0"/>
              </a:spcBef>
              <a:spcAft>
                <a:spcPts val="1800"/>
              </a:spcAft>
              <a:buClr>
                <a:schemeClr val="tx1">
                  <a:lumMod val="75000"/>
                  <a:lumOff val="25000"/>
                </a:schemeClr>
              </a:buClr>
              <a:buSzPct val="80000"/>
              <a:buFont typeface="Arial" pitchFamily="34" charset="0"/>
              <a:buChar char="•"/>
              <a:defRPr sz="4000" b="1">
                <a:effectLst/>
              </a:defRPr>
            </a:lvl1pPr>
            <a:lvl2pPr>
              <a:lnSpc>
                <a:spcPct val="100000"/>
              </a:lnSpc>
              <a:spcBef>
                <a:spcPts val="0"/>
              </a:spcBef>
              <a:spcAft>
                <a:spcPts val="1800"/>
              </a:spcAft>
              <a:buClr>
                <a:schemeClr val="tx1">
                  <a:lumMod val="75000"/>
                  <a:lumOff val="25000"/>
                </a:schemeClr>
              </a:buClr>
              <a:buSzPct val="80000"/>
              <a:buFont typeface="Arial" pitchFamily="34" charset="0"/>
              <a:buChar char="•"/>
              <a:defRPr sz="3600" b="1">
                <a:effectLst/>
              </a:defRPr>
            </a:lvl2pPr>
            <a:lvl3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40000"/>
                    </a:prstClr>
                  </a:outerShdw>
                </a:effectLst>
              </a:defRPr>
            </a:lvl3pPr>
            <a:lvl4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40000"/>
                    </a:prstClr>
                  </a:outerShdw>
                </a:effectLst>
              </a:defRPr>
            </a:lvl4pPr>
            <a:lvl5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40000"/>
                    </a:prstClr>
                  </a:outerShdw>
                </a:effectLst>
              </a:defRPr>
            </a:lvl5pPr>
          </a:lstStyle>
          <a:p>
            <a:pPr lvl="0"/>
            <a:r>
              <a:rPr lang="en-US" dirty="0" smtClean="0"/>
              <a:t>Click to edit Master text styles</a:t>
            </a:r>
          </a:p>
          <a:p>
            <a:pPr lvl="1"/>
            <a:r>
              <a:rPr lang="en-US" dirty="0" smtClean="0"/>
              <a:t>Second level</a:t>
            </a:r>
          </a:p>
        </p:txBody>
      </p:sp>
      <p:sp>
        <p:nvSpPr>
          <p:cNvPr id="11" name="Picture Placeholder 10"/>
          <p:cNvSpPr>
            <a:spLocks noGrp="1"/>
          </p:cNvSpPr>
          <p:nvPr>
            <p:ph type="pic" sz="quarter" idx="10"/>
          </p:nvPr>
        </p:nvSpPr>
        <p:spPr>
          <a:xfrm>
            <a:off x="1295400" y="1981200"/>
            <a:ext cx="3429000" cy="4114800"/>
          </a:xfrm>
          <a:prstGeom prst="rect">
            <a:avLst/>
          </a:prstGeom>
          <a:ln w="38100">
            <a:solidFill>
              <a:schemeClr val="bg1"/>
            </a:solidFill>
          </a:ln>
          <a:effectLst>
            <a:outerShdw blurRad="76200" dist="38100" dir="2700000" algn="tl" rotWithShape="0">
              <a:prstClr val="black">
                <a:alpha val="70000"/>
              </a:prstClr>
            </a:outerShdw>
          </a:effectLst>
        </p:spPr>
        <p:txBody>
          <a:bodyPr/>
          <a:lstStyle/>
          <a:p>
            <a:pPr lvl="0"/>
            <a:endParaRPr lang="en-US" noProof="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PS11e Picture Bottom">
    <p:spTree>
      <p:nvGrpSpPr>
        <p:cNvPr id="1" name=""/>
        <p:cNvGrpSpPr/>
        <p:nvPr/>
      </p:nvGrpSpPr>
      <p:grpSpPr>
        <a:xfrm>
          <a:off x="0" y="0"/>
          <a:ext cx="0" cy="0"/>
          <a:chOff x="0" y="0"/>
          <a:chExt cx="0" cy="0"/>
        </a:xfrm>
      </p:grpSpPr>
      <p:sp>
        <p:nvSpPr>
          <p:cNvPr id="5" name="Rectangle 6"/>
          <p:cNvSpPr/>
          <p:nvPr userDrawn="1"/>
        </p:nvSpPr>
        <p:spPr>
          <a:xfrm>
            <a:off x="854075" y="228600"/>
            <a:ext cx="8258175" cy="14478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6"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1600200" y="381000"/>
            <a:ext cx="7086600" cy="1143000"/>
          </a:xfrm>
          <a:prstGeom prst="rect">
            <a:avLst/>
          </a:prstGeom>
        </p:spPr>
        <p:txBody>
          <a:bodyPr anchor="ctr" anchorCtr="0">
            <a:normAutofit/>
          </a:bodyPr>
          <a:lstStyle>
            <a:lvl1pPr algn="l">
              <a:defRPr sz="58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1295400" y="1981201"/>
            <a:ext cx="7467600" cy="1600199"/>
          </a:xfrm>
          <a:prstGeom prst="rect">
            <a:avLst/>
          </a:prstGeom>
        </p:spPr>
        <p:txBody>
          <a:bodyPr/>
          <a:lstStyle>
            <a:lvl1pPr marL="91440" indent="0">
              <a:lnSpc>
                <a:spcPct val="100000"/>
              </a:lnSpc>
              <a:spcBef>
                <a:spcPts val="0"/>
              </a:spcBef>
              <a:spcAft>
                <a:spcPts val="2400"/>
              </a:spcAft>
              <a:buClr>
                <a:schemeClr val="tx1">
                  <a:lumMod val="75000"/>
                  <a:lumOff val="25000"/>
                </a:schemeClr>
              </a:buClr>
              <a:buSzPct val="80000"/>
              <a:buFontTx/>
              <a:buNone/>
              <a:defRPr sz="4000" b="1">
                <a:effectLst/>
              </a:defRPr>
            </a:lvl1pPr>
            <a:lvl2pPr>
              <a:lnSpc>
                <a:spcPct val="100000"/>
              </a:lnSpc>
              <a:spcBef>
                <a:spcPts val="0"/>
              </a:spcBef>
              <a:spcAft>
                <a:spcPts val="2400"/>
              </a:spcAft>
              <a:buClr>
                <a:schemeClr val="tx1">
                  <a:lumMod val="75000"/>
                  <a:lumOff val="25000"/>
                </a:schemeClr>
              </a:buClr>
              <a:buSzPct val="80000"/>
              <a:buFont typeface="Arial" pitchFamily="34" charset="0"/>
              <a:buChar char="•"/>
              <a:defRPr sz="4000">
                <a:effectLst>
                  <a:outerShdw blurRad="38100" dist="38100" dir="2700000" algn="tl" rotWithShape="0">
                    <a:prstClr val="black">
                      <a:alpha val="70000"/>
                    </a:prstClr>
                  </a:outerShdw>
                </a:effectLst>
              </a:defRPr>
            </a:lvl2pPr>
            <a:lvl3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3pPr>
            <a:lvl4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4pPr>
            <a:lvl5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5pPr>
          </a:lstStyle>
          <a:p>
            <a:pPr lvl="0"/>
            <a:r>
              <a:rPr lang="en-US" dirty="0" smtClean="0"/>
              <a:t>Click to edit Master text styles</a:t>
            </a:r>
          </a:p>
        </p:txBody>
      </p:sp>
      <p:sp>
        <p:nvSpPr>
          <p:cNvPr id="11" name="Picture Placeholder 10"/>
          <p:cNvSpPr>
            <a:spLocks noGrp="1"/>
          </p:cNvSpPr>
          <p:nvPr>
            <p:ph type="pic" sz="quarter" idx="10"/>
          </p:nvPr>
        </p:nvSpPr>
        <p:spPr>
          <a:xfrm>
            <a:off x="2819400" y="3657600"/>
            <a:ext cx="4267200" cy="2667000"/>
          </a:xfrm>
          <a:prstGeom prst="rect">
            <a:avLst/>
          </a:prstGeom>
          <a:ln w="38100">
            <a:solidFill>
              <a:schemeClr val="bg1"/>
            </a:solidFill>
          </a:ln>
          <a:effectLst>
            <a:outerShdw blurRad="76200" dist="38100" dir="2700000" algn="tl" rotWithShape="0">
              <a:prstClr val="black">
                <a:alpha val="70000"/>
              </a:prstClr>
            </a:outerShdw>
          </a:effectLst>
        </p:spPr>
        <p:txBody>
          <a:bodyPr/>
          <a:lstStyle/>
          <a:p>
            <a:pPr lvl="0"/>
            <a:endParaRPr lang="en-US" noProof="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PS11e Main Picture Bottom Bullets">
    <p:spTree>
      <p:nvGrpSpPr>
        <p:cNvPr id="1" name=""/>
        <p:cNvGrpSpPr/>
        <p:nvPr/>
      </p:nvGrpSpPr>
      <p:grpSpPr>
        <a:xfrm>
          <a:off x="0" y="0"/>
          <a:ext cx="0" cy="0"/>
          <a:chOff x="0" y="0"/>
          <a:chExt cx="0" cy="0"/>
        </a:xfrm>
      </p:grpSpPr>
      <p:sp>
        <p:nvSpPr>
          <p:cNvPr id="5" name="Rectangle 6"/>
          <p:cNvSpPr/>
          <p:nvPr userDrawn="1"/>
        </p:nvSpPr>
        <p:spPr>
          <a:xfrm>
            <a:off x="854075" y="228600"/>
            <a:ext cx="8258175" cy="14478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6"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1600200" y="381000"/>
            <a:ext cx="7086600" cy="1143000"/>
          </a:xfrm>
          <a:prstGeom prst="rect">
            <a:avLst/>
          </a:prstGeom>
        </p:spPr>
        <p:txBody>
          <a:bodyPr anchor="ctr" anchorCtr="0">
            <a:normAutofit/>
          </a:bodyPr>
          <a:lstStyle>
            <a:lvl1pPr algn="l">
              <a:defRPr sz="58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1143000" y="1981201"/>
            <a:ext cx="7620000" cy="1600199"/>
          </a:xfrm>
          <a:prstGeom prst="rect">
            <a:avLst/>
          </a:prstGeom>
        </p:spPr>
        <p:txBody>
          <a:bodyPr/>
          <a:lstStyle>
            <a:lvl1pPr>
              <a:lnSpc>
                <a:spcPct val="100000"/>
              </a:lnSpc>
              <a:spcBef>
                <a:spcPts val="0"/>
              </a:spcBef>
              <a:spcAft>
                <a:spcPts val="1800"/>
              </a:spcAft>
              <a:buClr>
                <a:schemeClr val="tx1">
                  <a:lumMod val="75000"/>
                  <a:lumOff val="25000"/>
                </a:schemeClr>
              </a:buClr>
              <a:buSzPct val="80000"/>
              <a:buFont typeface="Arial" pitchFamily="34" charset="0"/>
              <a:buChar char="•"/>
              <a:defRPr sz="4000" b="1">
                <a:effectLst/>
              </a:defRPr>
            </a:lvl1pPr>
            <a:lvl2pPr>
              <a:lnSpc>
                <a:spcPct val="100000"/>
              </a:lnSpc>
              <a:spcBef>
                <a:spcPts val="0"/>
              </a:spcBef>
              <a:spcAft>
                <a:spcPts val="2400"/>
              </a:spcAft>
              <a:buClr>
                <a:schemeClr val="tx1">
                  <a:lumMod val="75000"/>
                  <a:lumOff val="25000"/>
                </a:schemeClr>
              </a:buClr>
              <a:buSzPct val="80000"/>
              <a:buFont typeface="Arial" pitchFamily="34" charset="0"/>
              <a:buNone/>
              <a:defRPr sz="4000">
                <a:effectLst>
                  <a:outerShdw blurRad="38100" dist="38100" dir="2700000" algn="tl" rotWithShape="0">
                    <a:prstClr val="black">
                      <a:alpha val="70000"/>
                    </a:prstClr>
                  </a:outerShdw>
                </a:effectLst>
              </a:defRPr>
            </a:lvl2pPr>
            <a:lvl3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3pPr>
            <a:lvl4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4pPr>
            <a:lvl5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5pPr>
          </a:lstStyle>
          <a:p>
            <a:pPr lvl="0"/>
            <a:r>
              <a:rPr lang="en-US" dirty="0" smtClean="0"/>
              <a:t>Click to edit Master text styles</a:t>
            </a:r>
          </a:p>
        </p:txBody>
      </p:sp>
      <p:sp>
        <p:nvSpPr>
          <p:cNvPr id="10" name="Picture Placeholder 10"/>
          <p:cNvSpPr>
            <a:spLocks noGrp="1"/>
          </p:cNvSpPr>
          <p:nvPr>
            <p:ph type="pic" sz="quarter" idx="10"/>
          </p:nvPr>
        </p:nvSpPr>
        <p:spPr>
          <a:xfrm>
            <a:off x="2819400" y="3657600"/>
            <a:ext cx="4267200" cy="2667000"/>
          </a:xfrm>
          <a:prstGeom prst="rect">
            <a:avLst/>
          </a:prstGeom>
          <a:ln w="38100">
            <a:solidFill>
              <a:schemeClr val="bg1"/>
            </a:solidFill>
          </a:ln>
          <a:effectLst>
            <a:outerShdw blurRad="76200" dist="38100" dir="2700000" algn="tl" rotWithShape="0">
              <a:prstClr val="black">
                <a:alpha val="70000"/>
              </a:prstClr>
            </a:outerShdw>
          </a:effectLst>
        </p:spPr>
        <p:txBody>
          <a:bodyPr/>
          <a:lstStyle/>
          <a:p>
            <a:pPr lvl="0"/>
            <a:endParaRPr lang="en-US" noProof="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6629400"/>
            <a:ext cx="9144000" cy="2286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182880" anchor="ctr"/>
          <a:lstStyle/>
          <a:p>
            <a:pPr algn="r" fontAlgn="auto">
              <a:spcBef>
                <a:spcPts val="0"/>
              </a:spcBef>
              <a:spcAft>
                <a:spcPts val="0"/>
              </a:spcAft>
              <a:defRPr/>
            </a:pPr>
            <a:r>
              <a:rPr lang="en-US" sz="1000" i="1" dirty="0">
                <a:solidFill>
                  <a:schemeClr val="tx1">
                    <a:lumMod val="65000"/>
                    <a:lumOff val="35000"/>
                  </a:schemeClr>
                </a:solidFill>
              </a:rPr>
              <a:t>		</a:t>
            </a:r>
            <a:r>
              <a:rPr lang="en-US" sz="1000" dirty="0">
                <a:solidFill>
                  <a:schemeClr val="tx1">
                    <a:lumMod val="65000"/>
                    <a:lumOff val="35000"/>
                  </a:schemeClr>
                </a:solidFill>
              </a:rPr>
              <a:t>The McGraw-Hill Companies  ∙  </a:t>
            </a:r>
            <a:r>
              <a:rPr lang="en-US" sz="1000" i="1" dirty="0">
                <a:solidFill>
                  <a:schemeClr val="tx1">
                    <a:lumMod val="65000"/>
                    <a:lumOff val="35000"/>
                  </a:schemeClr>
                </a:solidFill>
              </a:rPr>
              <a:t>The Art of Public Speaking</a:t>
            </a:r>
            <a:r>
              <a:rPr lang="en-US" sz="1000" dirty="0">
                <a:solidFill>
                  <a:schemeClr val="tx1">
                    <a:lumMod val="65000"/>
                    <a:lumOff val="35000"/>
                  </a:schemeClr>
                </a:solidFill>
              </a:rPr>
              <a:t>, 11th Edition © 2012 Stephen E. Lucas. All rights reserved.</a:t>
            </a:r>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Trebuchet MS" pitchFamily="34" charset="0"/>
        </a:defRPr>
      </a:lvl2pPr>
      <a:lvl3pPr algn="ctr" rtl="0" fontAlgn="base">
        <a:spcBef>
          <a:spcPct val="0"/>
        </a:spcBef>
        <a:spcAft>
          <a:spcPct val="0"/>
        </a:spcAft>
        <a:defRPr sz="4400">
          <a:solidFill>
            <a:schemeClr val="tx1"/>
          </a:solidFill>
          <a:latin typeface="Trebuchet MS" pitchFamily="34" charset="0"/>
        </a:defRPr>
      </a:lvl3pPr>
      <a:lvl4pPr algn="ctr" rtl="0" fontAlgn="base">
        <a:spcBef>
          <a:spcPct val="0"/>
        </a:spcBef>
        <a:spcAft>
          <a:spcPct val="0"/>
        </a:spcAft>
        <a:defRPr sz="4400">
          <a:solidFill>
            <a:schemeClr val="tx1"/>
          </a:solidFill>
          <a:latin typeface="Trebuchet MS" pitchFamily="34" charset="0"/>
        </a:defRPr>
      </a:lvl4pPr>
      <a:lvl5pPr algn="ctr" rtl="0" fontAlgn="base">
        <a:spcBef>
          <a:spcPct val="0"/>
        </a:spcBef>
        <a:spcAft>
          <a:spcPct val="0"/>
        </a:spcAft>
        <a:defRPr sz="4400">
          <a:solidFill>
            <a:schemeClr val="tx1"/>
          </a:solidFill>
          <a:latin typeface="Trebuchet MS" pitchFamily="34" charset="0"/>
        </a:defRPr>
      </a:lvl5pPr>
      <a:lvl6pPr marL="457200" algn="ctr" rtl="0" fontAlgn="base">
        <a:spcBef>
          <a:spcPct val="0"/>
        </a:spcBef>
        <a:spcAft>
          <a:spcPct val="0"/>
        </a:spcAft>
        <a:defRPr sz="4400">
          <a:solidFill>
            <a:schemeClr val="tx1"/>
          </a:solidFill>
          <a:latin typeface="Trebuchet MS" pitchFamily="34" charset="0"/>
        </a:defRPr>
      </a:lvl6pPr>
      <a:lvl7pPr marL="914400" algn="ctr" rtl="0" fontAlgn="base">
        <a:spcBef>
          <a:spcPct val="0"/>
        </a:spcBef>
        <a:spcAft>
          <a:spcPct val="0"/>
        </a:spcAft>
        <a:defRPr sz="4400">
          <a:solidFill>
            <a:schemeClr val="tx1"/>
          </a:solidFill>
          <a:latin typeface="Trebuchet MS" pitchFamily="34" charset="0"/>
        </a:defRPr>
      </a:lvl7pPr>
      <a:lvl8pPr marL="1371600" algn="ctr" rtl="0" fontAlgn="base">
        <a:spcBef>
          <a:spcPct val="0"/>
        </a:spcBef>
        <a:spcAft>
          <a:spcPct val="0"/>
        </a:spcAft>
        <a:defRPr sz="4400">
          <a:solidFill>
            <a:schemeClr val="tx1"/>
          </a:solidFill>
          <a:latin typeface="Trebuchet MS" pitchFamily="34" charset="0"/>
        </a:defRPr>
      </a:lvl8pPr>
      <a:lvl9pPr marL="1828800" algn="ctr" rtl="0" fontAlgn="base">
        <a:spcBef>
          <a:spcPct val="0"/>
        </a:spcBef>
        <a:spcAft>
          <a:spcPct val="0"/>
        </a:spcAft>
        <a:defRPr sz="4400">
          <a:solidFill>
            <a:schemeClr val="tx1"/>
          </a:solidFill>
          <a:latin typeface="Trebuchet MS"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0.xml"/><Relationship Id="rId1" Type="http://schemas.openxmlformats.org/officeDocument/2006/relationships/video" Target="file:///E:\Home%20Back-up%205-14-13\My%20Documents\SCCC\SCCC%20Public%20Speaking%20PPT\My%20Public%20Speaking%20PowerPoints\Methods%20of%20Persuasion\Video17.3.wmv" TargetMode="Externa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2.xml"/><Relationship Id="rId1" Type="http://schemas.openxmlformats.org/officeDocument/2006/relationships/vmlDrawing" Target="../drawings/vmlDrawing2.vml"/><Relationship Id="rId4"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0.xml"/><Relationship Id="rId1" Type="http://schemas.openxmlformats.org/officeDocument/2006/relationships/video" Target="file:///E:\Home%20Back-up%205-14-13\My%20Documents\SCCC\SCCC%20Public%20Speaking%20PPT\My%20Public%20Speaking%20PowerPoints\Methods%20of%20Persuasion\Video17.4.wmv" TargetMode="External"/><Relationship Id="rId4" Type="http://schemas.openxmlformats.org/officeDocument/2006/relationships/image" Target="../media/image25.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0.xml"/><Relationship Id="rId1" Type="http://schemas.openxmlformats.org/officeDocument/2006/relationships/video" Target="file:///E:\Home%20Back-up%205-14-13\My%20Documents\SCCC\SCCC%20Public%20Speaking%20PPT\My%20Public%20Speaking%20PowerPoints\Methods%20of%20Persuasion\Video17.5.wmv" TargetMode="External"/><Relationship Id="rId4" Type="http://schemas.openxmlformats.org/officeDocument/2006/relationships/image" Target="../media/image6.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0.xml"/><Relationship Id="rId1" Type="http://schemas.openxmlformats.org/officeDocument/2006/relationships/video" Target="file:///E:\Home%20Back-up%205-14-13\My%20Documents\SCCC\SCCC%20Public%20Speaking%20PPT\My%20Public%20Speaking%20PowerPoints\Methods%20of%20Persuasion\Video17.2.wmv" TargetMode="Externa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fontAlgn="auto">
              <a:spcAft>
                <a:spcPts val="0"/>
              </a:spcAft>
              <a:defRPr/>
            </a:pPr>
            <a:r>
              <a:rPr lang="en-US" sz="6400" dirty="0" smtClean="0"/>
              <a:t>Methods of Persuasion</a:t>
            </a:r>
            <a:endParaRPr lang="en-US" sz="6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Using Evidence</a:t>
            </a:r>
            <a:endParaRPr lang="en-US" dirty="0"/>
          </a:p>
        </p:txBody>
      </p:sp>
      <p:pic>
        <p:nvPicPr>
          <p:cNvPr id="4" name="Video17.3.wmv">
            <a:hlinkClick r:id="" action="ppaction://media"/>
          </p:cNvPr>
          <p:cNvPicPr>
            <a:picLocks noGrp="1" noRot="1" noChangeAspect="1"/>
          </p:cNvPicPr>
          <p:nvPr>
            <p:ph type="media" sz="quarter" idx="10"/>
            <a:videoFile r:link="rId1"/>
          </p:nvPr>
        </p:nvPicPr>
        <p:blipFill>
          <a:blip r:embed="rId4" cstate="print"/>
          <a:stretch>
            <a:fillRect/>
          </a:stretch>
        </p:blipFill>
        <p:spPr>
          <a:xfrm>
            <a:off x="1906588" y="1676400"/>
            <a:ext cx="6096000" cy="4572000"/>
          </a:xfr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Reasoning</a:t>
            </a:r>
            <a:endParaRPr lang="en-US" dirty="0"/>
          </a:p>
        </p:txBody>
      </p:sp>
      <p:sp>
        <p:nvSpPr>
          <p:cNvPr id="3" name="Content Placeholder 2"/>
          <p:cNvSpPr>
            <a:spLocks noGrp="1"/>
          </p:cNvSpPr>
          <p:nvPr>
            <p:ph idx="1"/>
          </p:nvPr>
        </p:nvSpPr>
        <p:spPr>
          <a:xfrm>
            <a:off x="6019800" y="2133600"/>
            <a:ext cx="2895600" cy="4191000"/>
          </a:xfrm>
        </p:spPr>
        <p:txBody>
          <a:bodyPr/>
          <a:lstStyle/>
          <a:p>
            <a:pPr fontAlgn="auto">
              <a:defRPr/>
            </a:pPr>
            <a:r>
              <a:rPr lang="en-US" sz="3600" dirty="0" smtClean="0"/>
              <a:t>Drawing conclusions based on evidence.</a:t>
            </a:r>
            <a:endParaRPr lang="en-US" sz="3600" dirty="0"/>
          </a:p>
        </p:txBody>
      </p:sp>
      <p:pic>
        <p:nvPicPr>
          <p:cNvPr id="5" name="Picture Placeholder 4" descr="PPT-Ch17-3.jpg"/>
          <p:cNvPicPr preferRelativeResize="0">
            <a:picLocks noGrp="1" noChangeAspect="1"/>
          </p:cNvPicPr>
          <p:nvPr>
            <p:ph type="pic" sz="quarter" idx="10"/>
          </p:nvPr>
        </p:nvPicPr>
        <p:blipFill>
          <a:blip r:embed="rId3" cstate="print"/>
          <a:srcRect l="12000" r="6000"/>
          <a:stretch>
            <a:fillRect/>
          </a:stretch>
        </p:blipFill>
        <p:spPr>
          <a:xfrm>
            <a:off x="1303338" y="2133600"/>
            <a:ext cx="4487862" cy="3886200"/>
          </a:xfr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Types of Reasoning</a:t>
            </a:r>
            <a:endParaRPr lang="en-US" dirty="0"/>
          </a:p>
        </p:txBody>
      </p:sp>
      <p:sp>
        <p:nvSpPr>
          <p:cNvPr id="3" name="Content Placeholder 2"/>
          <p:cNvSpPr>
            <a:spLocks noGrp="1"/>
          </p:cNvSpPr>
          <p:nvPr>
            <p:ph idx="1"/>
          </p:nvPr>
        </p:nvSpPr>
        <p:spPr>
          <a:xfrm>
            <a:off x="1143000" y="2133600"/>
            <a:ext cx="7620000" cy="4267200"/>
          </a:xfrm>
        </p:spPr>
        <p:txBody>
          <a:bodyPr/>
          <a:lstStyle/>
          <a:p>
            <a:pPr fontAlgn="auto">
              <a:defRPr/>
            </a:pPr>
            <a:r>
              <a:rPr lang="en-US" dirty="0" smtClean="0"/>
              <a:t>Specific instances</a:t>
            </a:r>
          </a:p>
          <a:p>
            <a:pPr fontAlgn="auto">
              <a:defRPr/>
            </a:pPr>
            <a:r>
              <a:rPr lang="en-US" dirty="0" smtClean="0"/>
              <a:t>Principle</a:t>
            </a:r>
          </a:p>
          <a:p>
            <a:pPr fontAlgn="auto">
              <a:defRPr/>
            </a:pPr>
            <a:r>
              <a:rPr lang="en-US" dirty="0" smtClean="0"/>
              <a:t>Causal</a:t>
            </a:r>
          </a:p>
          <a:p>
            <a:pPr fontAlgn="auto">
              <a:defRPr/>
            </a:pPr>
            <a:r>
              <a:rPr lang="en-US" dirty="0" smtClean="0"/>
              <a:t>Analogical</a:t>
            </a:r>
            <a:endParaRPr lang="en-US" dirty="0"/>
          </a:p>
        </p:txBody>
      </p:sp>
      <p:pic>
        <p:nvPicPr>
          <p:cNvPr id="26628" name="Picture 4"/>
          <p:cNvPicPr>
            <a:picLocks noChangeAspect="1" noChangeArrowheads="1"/>
          </p:cNvPicPr>
          <p:nvPr/>
        </p:nvPicPr>
        <p:blipFill>
          <a:blip r:embed="rId3" cstate="print"/>
          <a:srcRect/>
          <a:stretch>
            <a:fillRect/>
          </a:stretch>
        </p:blipFill>
        <p:spPr bwMode="auto">
          <a:xfrm>
            <a:off x="5257800" y="2819400"/>
            <a:ext cx="2445488" cy="3429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Specific Instances</a:t>
            </a:r>
            <a:endParaRPr lang="en-US" dirty="0"/>
          </a:p>
        </p:txBody>
      </p:sp>
      <p:sp>
        <p:nvSpPr>
          <p:cNvPr id="3" name="Content Placeholder 2"/>
          <p:cNvSpPr>
            <a:spLocks noGrp="1"/>
          </p:cNvSpPr>
          <p:nvPr>
            <p:ph idx="1"/>
          </p:nvPr>
        </p:nvSpPr>
        <p:spPr/>
        <p:txBody>
          <a:bodyPr/>
          <a:lstStyle/>
          <a:p>
            <a:pPr fontAlgn="auto">
              <a:defRPr/>
            </a:pPr>
            <a:r>
              <a:rPr lang="en-US" dirty="0" smtClean="0"/>
              <a:t>Moving from particular facts to a general conclusion.</a:t>
            </a:r>
          </a:p>
          <a:p>
            <a:pPr fontAlgn="auto">
              <a:defRPr/>
            </a:pPr>
            <a:endParaRPr lang="en-US" dirty="0"/>
          </a:p>
        </p:txBody>
      </p:sp>
      <p:pic>
        <p:nvPicPr>
          <p:cNvPr id="27653" name="Picture 5"/>
          <p:cNvPicPr>
            <a:picLocks noChangeAspect="1" noChangeArrowheads="1"/>
          </p:cNvPicPr>
          <p:nvPr/>
        </p:nvPicPr>
        <p:blipFill>
          <a:blip r:embed="rId3" cstate="print"/>
          <a:srcRect/>
          <a:stretch>
            <a:fillRect/>
          </a:stretch>
        </p:blipFill>
        <p:spPr bwMode="auto">
          <a:xfrm>
            <a:off x="3733800" y="3886200"/>
            <a:ext cx="2362200" cy="235539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Specific Instances</a:t>
            </a:r>
            <a:endParaRPr lang="en-US" dirty="0"/>
          </a:p>
        </p:txBody>
      </p:sp>
      <p:sp>
        <p:nvSpPr>
          <p:cNvPr id="3" name="Content Placeholder 2"/>
          <p:cNvSpPr>
            <a:spLocks noGrp="1"/>
          </p:cNvSpPr>
          <p:nvPr>
            <p:ph idx="1"/>
          </p:nvPr>
        </p:nvSpPr>
        <p:spPr>
          <a:xfrm>
            <a:off x="1295400" y="2209800"/>
            <a:ext cx="7467600" cy="4191000"/>
          </a:xfrm>
        </p:spPr>
        <p:txBody>
          <a:bodyPr/>
          <a:lstStyle/>
          <a:p>
            <a:pPr fontAlgn="auto">
              <a:defRPr/>
            </a:pPr>
            <a:r>
              <a:rPr lang="en-US" sz="3600" dirty="0" smtClean="0"/>
              <a:t>“My algebra course last term was easy. My best friend’s algebra course was easy. And my brother’s algebra course was easy. Therefore, algebra courses are easy.”</a:t>
            </a:r>
            <a:endParaRPr lang="en-US" sz="36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Specific Instances</a:t>
            </a:r>
            <a:endParaRPr lang="en-US" dirty="0"/>
          </a:p>
        </p:txBody>
      </p:sp>
      <p:sp>
        <p:nvSpPr>
          <p:cNvPr id="3" name="Content Placeholder 2"/>
          <p:cNvSpPr>
            <a:spLocks noGrp="1"/>
          </p:cNvSpPr>
          <p:nvPr>
            <p:ph idx="1"/>
          </p:nvPr>
        </p:nvSpPr>
        <p:spPr>
          <a:xfrm>
            <a:off x="1143000" y="2133600"/>
            <a:ext cx="7620000" cy="4267200"/>
          </a:xfrm>
        </p:spPr>
        <p:txBody>
          <a:bodyPr/>
          <a:lstStyle/>
          <a:p>
            <a:pPr fontAlgn="auto">
              <a:defRPr/>
            </a:pPr>
            <a:r>
              <a:rPr lang="en-US" dirty="0" smtClean="0"/>
              <a:t>Avoid hasty generalizations.</a:t>
            </a:r>
          </a:p>
          <a:p>
            <a:pPr fontAlgn="auto">
              <a:defRPr/>
            </a:pPr>
            <a:r>
              <a:rPr lang="en-US" dirty="0" smtClean="0"/>
              <a:t>Qualify argument when necessary.</a:t>
            </a:r>
          </a:p>
          <a:p>
            <a:pPr fontAlgn="auto">
              <a:defRPr/>
            </a:pPr>
            <a:r>
              <a:rPr lang="en-US" dirty="0" smtClean="0"/>
              <a:t>Reinforce argument with statistics, testimony.</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381000"/>
            <a:ext cx="8001000" cy="1143000"/>
          </a:xfrm>
        </p:spPr>
        <p:txBody>
          <a:bodyPr>
            <a:noAutofit/>
          </a:bodyPr>
          <a:lstStyle/>
          <a:p>
            <a:pPr algn="ctr" fontAlgn="auto">
              <a:spcAft>
                <a:spcPts val="0"/>
              </a:spcAft>
              <a:defRPr/>
            </a:pPr>
            <a:r>
              <a:rPr lang="en-US" sz="4800" dirty="0" smtClean="0"/>
              <a:t>Reasoning from Principle</a:t>
            </a:r>
            <a:endParaRPr lang="en-US" sz="4800" dirty="0"/>
          </a:p>
        </p:txBody>
      </p:sp>
      <p:sp>
        <p:nvSpPr>
          <p:cNvPr id="3" name="Content Placeholder 2"/>
          <p:cNvSpPr>
            <a:spLocks noGrp="1"/>
          </p:cNvSpPr>
          <p:nvPr>
            <p:ph idx="1"/>
          </p:nvPr>
        </p:nvSpPr>
        <p:spPr>
          <a:xfrm>
            <a:off x="1295400" y="1981200"/>
            <a:ext cx="7467600" cy="1219200"/>
          </a:xfrm>
        </p:spPr>
        <p:txBody>
          <a:bodyPr/>
          <a:lstStyle/>
          <a:p>
            <a:pPr fontAlgn="auto">
              <a:defRPr/>
            </a:pPr>
            <a:r>
              <a:rPr lang="en-US" sz="3600" dirty="0" smtClean="0"/>
              <a:t>Moving from general principle to specific conclusion.</a:t>
            </a:r>
            <a:endParaRPr lang="en-US" sz="3600" dirty="0"/>
          </a:p>
        </p:txBody>
      </p:sp>
      <p:pic>
        <p:nvPicPr>
          <p:cNvPr id="5" name="Picture Placeholder 4" descr="PPT-Ch17-4.jpg"/>
          <p:cNvPicPr>
            <a:picLocks noGrp="1" noChangeAspect="1"/>
          </p:cNvPicPr>
          <p:nvPr>
            <p:ph type="pic" sz="quarter" idx="10"/>
          </p:nvPr>
        </p:nvPicPr>
        <p:blipFill>
          <a:blip r:embed="rId3" cstate="print"/>
          <a:srcRect t="2937" b="2937"/>
          <a:stretch>
            <a:fillRect/>
          </a:stretch>
        </p:blipFill>
        <p:spPr>
          <a:xfrm>
            <a:off x="2560638" y="3352800"/>
            <a:ext cx="4754562" cy="2971800"/>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381000"/>
            <a:ext cx="8001000" cy="1143000"/>
          </a:xfrm>
        </p:spPr>
        <p:txBody>
          <a:bodyPr>
            <a:noAutofit/>
          </a:bodyPr>
          <a:lstStyle/>
          <a:p>
            <a:pPr algn="ctr" fontAlgn="auto">
              <a:spcAft>
                <a:spcPts val="0"/>
              </a:spcAft>
              <a:defRPr/>
            </a:pPr>
            <a:r>
              <a:rPr lang="en-US" sz="4800" dirty="0" smtClean="0"/>
              <a:t>Reasoning from Principle</a:t>
            </a:r>
            <a:endParaRPr lang="en-US" sz="4800" dirty="0"/>
          </a:p>
        </p:txBody>
      </p:sp>
      <p:graphicFrame>
        <p:nvGraphicFramePr>
          <p:cNvPr id="5" name="Content Placeholder 3"/>
          <p:cNvGraphicFramePr>
            <a:graphicFrameLocks noGrp="1"/>
          </p:cNvGraphicFramePr>
          <p:nvPr>
            <p:ph idx="1"/>
          </p:nvPr>
        </p:nvGraphicFramePr>
        <p:xfrm>
          <a:off x="1219200" y="2438400"/>
          <a:ext cx="7543800" cy="2941320"/>
        </p:xfrm>
        <a:graphic>
          <a:graphicData uri="http://schemas.openxmlformats.org/drawingml/2006/table">
            <a:tbl>
              <a:tblPr firstRow="1" bandRow="1">
                <a:tableStyleId>{5C22544A-7EE6-4342-B048-85BDC9FD1C3A}</a:tableStyleId>
              </a:tblPr>
              <a:tblGrid>
                <a:gridCol w="3124200"/>
                <a:gridCol w="4419600"/>
              </a:tblGrid>
              <a:tr h="807720">
                <a:tc>
                  <a:txBody>
                    <a:bodyPr/>
                    <a:lstStyle/>
                    <a:p>
                      <a:r>
                        <a:rPr lang="en-US" sz="3200" b="0" dirty="0" smtClean="0">
                          <a:ln>
                            <a:noFill/>
                          </a:ln>
                          <a:solidFill>
                            <a:schemeClr val="tx1"/>
                          </a:solidFill>
                        </a:rPr>
                        <a:t>Major</a:t>
                      </a:r>
                      <a:r>
                        <a:rPr lang="en-US" sz="3200" b="0" baseline="0" dirty="0" smtClean="0">
                          <a:ln>
                            <a:noFill/>
                          </a:ln>
                          <a:solidFill>
                            <a:schemeClr val="tx1"/>
                          </a:solidFill>
                        </a:rPr>
                        <a:t> Premise:</a:t>
                      </a:r>
                      <a:endParaRPr lang="en-US" sz="3200" b="0" dirty="0">
                        <a:ln>
                          <a:noFill/>
                        </a:ln>
                        <a:solidFill>
                          <a:schemeClr val="tx1"/>
                        </a:solidFill>
                      </a:endParaRPr>
                    </a:p>
                  </a:txBody>
                  <a:tcPr>
                    <a:noFill/>
                  </a:tcPr>
                </a:tc>
                <a:tc>
                  <a:txBody>
                    <a:bodyPr/>
                    <a:lstStyle/>
                    <a:p>
                      <a:r>
                        <a:rPr lang="en-US" sz="3200" b="1" kern="1200" dirty="0" smtClean="0">
                          <a:solidFill>
                            <a:schemeClr val="tx1"/>
                          </a:solidFill>
                          <a:latin typeface="+mn-lt"/>
                          <a:ea typeface="+mn-ea"/>
                          <a:cs typeface="+mn-cs"/>
                        </a:rPr>
                        <a:t>All people are mortal.</a:t>
                      </a:r>
                      <a:endParaRPr lang="en-US" sz="3200" b="1" dirty="0">
                        <a:ln>
                          <a:noFill/>
                        </a:ln>
                        <a:solidFill>
                          <a:schemeClr val="tx1"/>
                        </a:solidFill>
                      </a:endParaRPr>
                    </a:p>
                  </a:txBody>
                  <a:tcPr>
                    <a:noFill/>
                  </a:tcPr>
                </a:tc>
              </a:tr>
              <a:tr h="762000">
                <a:tc>
                  <a:txBody>
                    <a:bodyPr/>
                    <a:lstStyle/>
                    <a:p>
                      <a:r>
                        <a:rPr lang="en-US" sz="3200" b="0" dirty="0" smtClean="0">
                          <a:ln>
                            <a:noFill/>
                          </a:ln>
                          <a:solidFill>
                            <a:schemeClr val="tx1"/>
                          </a:solidFill>
                        </a:rPr>
                        <a:t>Minor Premise:</a:t>
                      </a:r>
                      <a:endParaRPr lang="en-US" sz="3200" b="0" dirty="0">
                        <a:ln>
                          <a:noFill/>
                        </a:ln>
                        <a:solidFill>
                          <a:schemeClr val="tx1"/>
                        </a:solidFill>
                      </a:endParaRPr>
                    </a:p>
                  </a:txBody>
                  <a:tcPr>
                    <a:noFill/>
                  </a:tcPr>
                </a:tc>
                <a:tc>
                  <a:txBody>
                    <a:bodyPr/>
                    <a:lstStyle/>
                    <a:p>
                      <a:r>
                        <a:rPr lang="en-US" sz="3200" b="1" dirty="0" smtClean="0">
                          <a:ln>
                            <a:noFill/>
                          </a:ln>
                          <a:solidFill>
                            <a:schemeClr val="tx1"/>
                          </a:solidFill>
                        </a:rPr>
                        <a:t>Oprah</a:t>
                      </a:r>
                      <a:r>
                        <a:rPr lang="en-US" sz="3200" b="1" baseline="0" dirty="0" smtClean="0">
                          <a:ln>
                            <a:noFill/>
                          </a:ln>
                          <a:solidFill>
                            <a:schemeClr val="tx1"/>
                          </a:solidFill>
                        </a:rPr>
                        <a:t> Winfrey</a:t>
                      </a:r>
                      <a:r>
                        <a:rPr lang="en-US" sz="3200" b="1" dirty="0" smtClean="0">
                          <a:ln>
                            <a:noFill/>
                          </a:ln>
                          <a:solidFill>
                            <a:schemeClr val="tx1"/>
                          </a:solidFill>
                        </a:rPr>
                        <a:t> is a person.</a:t>
                      </a:r>
                      <a:endParaRPr lang="en-US" sz="3200" b="1" dirty="0">
                        <a:ln>
                          <a:noFill/>
                        </a:ln>
                        <a:solidFill>
                          <a:schemeClr val="tx1"/>
                        </a:solidFill>
                      </a:endParaRPr>
                    </a:p>
                  </a:txBody>
                  <a:tcPr>
                    <a:noFill/>
                  </a:tcPr>
                </a:tc>
              </a:tr>
              <a:tr h="0">
                <a:tc>
                  <a:txBody>
                    <a:bodyPr/>
                    <a:lstStyle/>
                    <a:p>
                      <a:r>
                        <a:rPr lang="en-US" sz="3200" b="0" dirty="0" smtClean="0">
                          <a:ln>
                            <a:noFill/>
                          </a:ln>
                          <a:solidFill>
                            <a:schemeClr val="tx1"/>
                          </a:solidFill>
                        </a:rPr>
                        <a:t>Conclusion:</a:t>
                      </a:r>
                      <a:endParaRPr lang="en-US" sz="3200" b="0" dirty="0">
                        <a:ln>
                          <a:noFill/>
                        </a:ln>
                        <a:solidFill>
                          <a:schemeClr val="tx1"/>
                        </a:solidFill>
                      </a:endParaRPr>
                    </a:p>
                  </a:txBody>
                  <a:tcPr>
                    <a:noFill/>
                  </a:tcPr>
                </a:tc>
                <a:tc>
                  <a:txBody>
                    <a:bodyPr/>
                    <a:lstStyle/>
                    <a:p>
                      <a:r>
                        <a:rPr lang="en-US" sz="3200" b="1" dirty="0" smtClean="0">
                          <a:ln>
                            <a:noFill/>
                          </a:ln>
                          <a:solidFill>
                            <a:schemeClr val="tx1"/>
                          </a:solidFill>
                        </a:rPr>
                        <a:t>Therefore, Oprah Winfrey is mortal.</a:t>
                      </a:r>
                      <a:endParaRPr lang="en-US" sz="3200" b="1" dirty="0">
                        <a:ln>
                          <a:noFill/>
                        </a:ln>
                        <a:solidFill>
                          <a:schemeClr val="tx1"/>
                        </a:solidFill>
                      </a:endParaRPr>
                    </a:p>
                  </a:txBody>
                  <a:tcPr>
                    <a:noFill/>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381000"/>
            <a:ext cx="8001000" cy="1143000"/>
          </a:xfrm>
        </p:spPr>
        <p:txBody>
          <a:bodyPr>
            <a:noAutofit/>
          </a:bodyPr>
          <a:lstStyle/>
          <a:p>
            <a:pPr algn="ctr" fontAlgn="auto">
              <a:spcAft>
                <a:spcPts val="0"/>
              </a:spcAft>
              <a:defRPr/>
            </a:pPr>
            <a:r>
              <a:rPr lang="en-US" sz="4800" dirty="0" smtClean="0"/>
              <a:t>Reasoning from Principle</a:t>
            </a:r>
            <a:endParaRPr lang="en-US" sz="4800" dirty="0"/>
          </a:p>
        </p:txBody>
      </p:sp>
      <p:sp>
        <p:nvSpPr>
          <p:cNvPr id="3" name="Content Placeholder 2"/>
          <p:cNvSpPr>
            <a:spLocks noGrp="1"/>
          </p:cNvSpPr>
          <p:nvPr>
            <p:ph idx="1"/>
          </p:nvPr>
        </p:nvSpPr>
        <p:spPr>
          <a:xfrm>
            <a:off x="1143000" y="2209800"/>
            <a:ext cx="7620000" cy="4191000"/>
          </a:xfrm>
        </p:spPr>
        <p:txBody>
          <a:bodyPr/>
          <a:lstStyle/>
          <a:p>
            <a:pPr fontAlgn="auto">
              <a:buNone/>
              <a:defRPr/>
            </a:pPr>
            <a:r>
              <a:rPr lang="en-US" i="1" dirty="0" smtClean="0"/>
              <a:t>So . . . </a:t>
            </a:r>
          </a:p>
          <a:p>
            <a:pPr fontAlgn="auto">
              <a:defRPr/>
            </a:pPr>
            <a:r>
              <a:rPr lang="en-US" dirty="0" smtClean="0"/>
              <a:t>Use major premise listeners will accept.</a:t>
            </a:r>
          </a:p>
          <a:p>
            <a:pPr fontAlgn="auto">
              <a:defRPr/>
            </a:pPr>
            <a:r>
              <a:rPr lang="en-US" dirty="0" smtClean="0"/>
              <a:t>Provide evidence for minor premise.</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381000"/>
            <a:ext cx="8001000" cy="1143000"/>
          </a:xfrm>
        </p:spPr>
        <p:txBody>
          <a:bodyPr>
            <a:noAutofit/>
          </a:bodyPr>
          <a:lstStyle/>
          <a:p>
            <a:pPr algn="ctr" fontAlgn="auto">
              <a:spcAft>
                <a:spcPts val="0"/>
              </a:spcAft>
              <a:defRPr/>
            </a:pPr>
            <a:r>
              <a:rPr lang="en-US" sz="4800" dirty="0" smtClean="0"/>
              <a:t>Reasoning from Principle</a:t>
            </a:r>
            <a:endParaRPr lang="en-US" sz="4800" dirty="0"/>
          </a:p>
        </p:txBody>
      </p:sp>
      <p:sp>
        <p:nvSpPr>
          <p:cNvPr id="3" name="Content Placeholder 2"/>
          <p:cNvSpPr>
            <a:spLocks noGrp="1"/>
          </p:cNvSpPr>
          <p:nvPr>
            <p:ph idx="1"/>
          </p:nvPr>
        </p:nvSpPr>
        <p:spPr>
          <a:xfrm>
            <a:off x="914400" y="2209800"/>
            <a:ext cx="7772400" cy="4191000"/>
          </a:xfrm>
        </p:spPr>
        <p:txBody>
          <a:bodyPr/>
          <a:lstStyle/>
          <a:p>
            <a:pPr fontAlgn="auto">
              <a:buNone/>
              <a:defRPr/>
            </a:pPr>
            <a:r>
              <a:rPr lang="en-US" sz="3600" dirty="0" smtClean="0"/>
              <a:t>	Does “Reasoning from Principle” always work?</a:t>
            </a:r>
          </a:p>
          <a:p>
            <a:pPr fontAlgn="auto">
              <a:buNone/>
              <a:defRPr/>
            </a:pPr>
            <a:r>
              <a:rPr lang="en-US" sz="3600" dirty="0" smtClean="0"/>
              <a:t>	Not really.  </a:t>
            </a:r>
          </a:p>
          <a:p>
            <a:pPr fontAlgn="auto">
              <a:buNone/>
              <a:defRPr/>
            </a:pPr>
            <a:r>
              <a:rPr lang="en-US" sz="3600" dirty="0" smtClean="0"/>
              <a:t>	Just ask Mia.</a:t>
            </a:r>
          </a:p>
          <a:p>
            <a:pPr fontAlgn="auto">
              <a:buNone/>
              <a:defRPr/>
            </a:pPr>
            <a:r>
              <a:rPr lang="en-US" sz="3600" dirty="0" smtClean="0"/>
              <a:t>	</a:t>
            </a:r>
            <a:endParaRPr lang="en-US" sz="3600" dirty="0"/>
          </a:p>
        </p:txBody>
      </p:sp>
      <p:pic>
        <p:nvPicPr>
          <p:cNvPr id="137218" name="Picture 2"/>
          <p:cNvPicPr>
            <a:picLocks noChangeAspect="1" noChangeArrowheads="1"/>
          </p:cNvPicPr>
          <p:nvPr/>
        </p:nvPicPr>
        <p:blipFill>
          <a:blip r:embed="rId3" cstate="print"/>
          <a:srcRect/>
          <a:stretch>
            <a:fillRect/>
          </a:stretch>
        </p:blipFill>
        <p:spPr bwMode="auto">
          <a:xfrm>
            <a:off x="5181600" y="3124200"/>
            <a:ext cx="2438400" cy="3020338"/>
          </a:xfrm>
          <a:prstGeom prst="rect">
            <a:avLst/>
          </a:prstGeom>
          <a:noFill/>
          <a:ln w="9525">
            <a:noFill/>
            <a:miter lim="800000"/>
            <a:headEnd/>
            <a:tailEnd/>
          </a:ln>
        </p:spPr>
      </p:pic>
      <p:sp>
        <p:nvSpPr>
          <p:cNvPr id="5" name="Curved Left Arrow 4"/>
          <p:cNvSpPr/>
          <p:nvPr/>
        </p:nvSpPr>
        <p:spPr>
          <a:xfrm>
            <a:off x="1524000" y="5410200"/>
            <a:ext cx="533400" cy="83515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fontAlgn="auto">
              <a:spcAft>
                <a:spcPts val="0"/>
              </a:spcAft>
              <a:defRPr/>
            </a:pPr>
            <a:r>
              <a:rPr lang="en-US" dirty="0" smtClean="0"/>
              <a:t>Methods of Persuasion</a:t>
            </a:r>
            <a:endParaRPr lang="en-US" dirty="0"/>
          </a:p>
        </p:txBody>
      </p:sp>
      <p:sp>
        <p:nvSpPr>
          <p:cNvPr id="3" name="Content Placeholder 2"/>
          <p:cNvSpPr>
            <a:spLocks noGrp="1"/>
          </p:cNvSpPr>
          <p:nvPr>
            <p:ph idx="1"/>
          </p:nvPr>
        </p:nvSpPr>
        <p:spPr>
          <a:xfrm>
            <a:off x="1143000" y="2133600"/>
            <a:ext cx="7620000" cy="4267200"/>
          </a:xfrm>
        </p:spPr>
        <p:txBody>
          <a:bodyPr/>
          <a:lstStyle/>
          <a:p>
            <a:pPr fontAlgn="auto">
              <a:defRPr/>
            </a:pPr>
            <a:r>
              <a:rPr lang="en-US" dirty="0" smtClean="0"/>
              <a:t>Build credibility</a:t>
            </a:r>
          </a:p>
          <a:p>
            <a:pPr fontAlgn="auto">
              <a:defRPr/>
            </a:pPr>
            <a:r>
              <a:rPr lang="en-US" dirty="0" smtClean="0"/>
              <a:t>Use evidence</a:t>
            </a:r>
          </a:p>
          <a:p>
            <a:pPr fontAlgn="auto">
              <a:defRPr/>
            </a:pPr>
            <a:r>
              <a:rPr lang="en-US" dirty="0" smtClean="0"/>
              <a:t>Use Reason</a:t>
            </a:r>
          </a:p>
          <a:p>
            <a:pPr fontAlgn="auto">
              <a:defRPr/>
            </a:pPr>
            <a:r>
              <a:rPr lang="en-US" dirty="0" smtClean="0"/>
              <a:t>Appeal to </a:t>
            </a:r>
            <a:br>
              <a:rPr lang="en-US" dirty="0" smtClean="0"/>
            </a:br>
            <a:r>
              <a:rPr lang="en-US" dirty="0" smtClean="0"/>
              <a:t>emotions</a:t>
            </a:r>
            <a:endParaRPr lang="en-US" dirty="0"/>
          </a:p>
        </p:txBody>
      </p:sp>
      <p:pic>
        <p:nvPicPr>
          <p:cNvPr id="15364" name="Picture 4"/>
          <p:cNvPicPr>
            <a:picLocks noChangeAspect="1" noChangeArrowheads="1"/>
          </p:cNvPicPr>
          <p:nvPr/>
        </p:nvPicPr>
        <p:blipFill>
          <a:blip r:embed="rId3" cstate="print"/>
          <a:srcRect/>
          <a:stretch>
            <a:fillRect/>
          </a:stretch>
        </p:blipFill>
        <p:spPr bwMode="auto">
          <a:xfrm>
            <a:off x="5334000" y="3124200"/>
            <a:ext cx="3364812" cy="2743200"/>
          </a:xfrm>
          <a:prstGeom prst="rect">
            <a:avLst/>
          </a:prstGeom>
          <a:noFill/>
          <a:ln w="3175">
            <a:solidFill>
              <a:srgbClr val="0476DE"/>
            </a:solid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381000"/>
            <a:ext cx="8001000" cy="1143000"/>
          </a:xfrm>
        </p:spPr>
        <p:txBody>
          <a:bodyPr>
            <a:noAutofit/>
          </a:bodyPr>
          <a:lstStyle/>
          <a:p>
            <a:pPr algn="ctr" fontAlgn="auto">
              <a:spcAft>
                <a:spcPts val="0"/>
              </a:spcAft>
              <a:defRPr/>
            </a:pPr>
            <a:r>
              <a:rPr lang="en-US" sz="4800" dirty="0" smtClean="0"/>
              <a:t>Reasoning from Principle</a:t>
            </a:r>
            <a:endParaRPr lang="en-US" sz="4800" dirty="0"/>
          </a:p>
        </p:txBody>
      </p:sp>
      <p:graphicFrame>
        <p:nvGraphicFramePr>
          <p:cNvPr id="5" name="Content Placeholder 3"/>
          <p:cNvGraphicFramePr>
            <a:graphicFrameLocks noGrp="1"/>
          </p:cNvGraphicFramePr>
          <p:nvPr>
            <p:ph idx="1"/>
          </p:nvPr>
        </p:nvGraphicFramePr>
        <p:xfrm>
          <a:off x="1219200" y="2133600"/>
          <a:ext cx="7543800" cy="1752600"/>
        </p:xfrm>
        <a:graphic>
          <a:graphicData uri="http://schemas.openxmlformats.org/drawingml/2006/table">
            <a:tbl>
              <a:tblPr firstRow="1" bandRow="1">
                <a:tableStyleId>{5C22544A-7EE6-4342-B048-85BDC9FD1C3A}</a:tableStyleId>
              </a:tblPr>
              <a:tblGrid>
                <a:gridCol w="3124200"/>
                <a:gridCol w="4419600"/>
              </a:tblGrid>
              <a:tr h="533400">
                <a:tc>
                  <a:txBody>
                    <a:bodyPr/>
                    <a:lstStyle/>
                    <a:p>
                      <a:r>
                        <a:rPr lang="en-US" sz="2400" b="0" dirty="0" smtClean="0">
                          <a:ln>
                            <a:noFill/>
                          </a:ln>
                          <a:solidFill>
                            <a:schemeClr val="tx1"/>
                          </a:solidFill>
                        </a:rPr>
                        <a:t>Major</a:t>
                      </a:r>
                      <a:r>
                        <a:rPr lang="en-US" sz="2400" b="0" baseline="0" dirty="0" smtClean="0">
                          <a:ln>
                            <a:noFill/>
                          </a:ln>
                          <a:solidFill>
                            <a:schemeClr val="tx1"/>
                          </a:solidFill>
                        </a:rPr>
                        <a:t> Premise:</a:t>
                      </a:r>
                      <a:endParaRPr lang="en-US" sz="2400" b="0" dirty="0">
                        <a:ln>
                          <a:noFill/>
                        </a:ln>
                        <a:solidFill>
                          <a:schemeClr val="tx1"/>
                        </a:solidFill>
                      </a:endParaRPr>
                    </a:p>
                  </a:txBody>
                  <a:tcPr>
                    <a:noFill/>
                  </a:tcPr>
                </a:tc>
                <a:tc>
                  <a:txBody>
                    <a:bodyPr/>
                    <a:lstStyle/>
                    <a:p>
                      <a:r>
                        <a:rPr lang="en-US" sz="2400" b="1" dirty="0" smtClean="0">
                          <a:ln>
                            <a:noFill/>
                          </a:ln>
                          <a:solidFill>
                            <a:schemeClr val="tx1"/>
                          </a:solidFill>
                        </a:rPr>
                        <a:t>People say you look like me.</a:t>
                      </a:r>
                      <a:endParaRPr lang="en-US" sz="2400" b="1" dirty="0">
                        <a:ln>
                          <a:noFill/>
                        </a:ln>
                        <a:solidFill>
                          <a:schemeClr val="tx1"/>
                        </a:solidFill>
                      </a:endParaRPr>
                    </a:p>
                  </a:txBody>
                  <a:tcPr>
                    <a:noFill/>
                  </a:tcPr>
                </a:tc>
              </a:tr>
              <a:tr h="762000">
                <a:tc>
                  <a:txBody>
                    <a:bodyPr/>
                    <a:lstStyle/>
                    <a:p>
                      <a:r>
                        <a:rPr lang="en-US" sz="2400" b="0" dirty="0" smtClean="0">
                          <a:ln>
                            <a:noFill/>
                          </a:ln>
                          <a:solidFill>
                            <a:schemeClr val="tx1"/>
                          </a:solidFill>
                        </a:rPr>
                        <a:t>Minor Premise:</a:t>
                      </a:r>
                      <a:endParaRPr lang="en-US" sz="2400" b="0" dirty="0">
                        <a:ln>
                          <a:noFill/>
                        </a:ln>
                        <a:solidFill>
                          <a:schemeClr val="tx1"/>
                        </a:solidFill>
                      </a:endParaRPr>
                    </a:p>
                  </a:txBody>
                  <a:tcPr>
                    <a:noFill/>
                  </a:tcPr>
                </a:tc>
                <a:tc>
                  <a:txBody>
                    <a:bodyPr/>
                    <a:lstStyle/>
                    <a:p>
                      <a:endParaRPr lang="en-US" sz="2400" b="1" dirty="0">
                        <a:ln>
                          <a:noFill/>
                        </a:ln>
                        <a:solidFill>
                          <a:schemeClr val="tx1"/>
                        </a:solidFill>
                      </a:endParaRPr>
                    </a:p>
                  </a:txBody>
                  <a:tcPr>
                    <a:noFill/>
                  </a:tcPr>
                </a:tc>
              </a:tr>
              <a:tr h="0">
                <a:tc>
                  <a:txBody>
                    <a:bodyPr/>
                    <a:lstStyle/>
                    <a:p>
                      <a:r>
                        <a:rPr lang="en-US" sz="2400" b="0" dirty="0" smtClean="0">
                          <a:ln>
                            <a:noFill/>
                          </a:ln>
                          <a:solidFill>
                            <a:schemeClr val="tx1"/>
                          </a:solidFill>
                        </a:rPr>
                        <a:t>Conclusion:</a:t>
                      </a:r>
                      <a:endParaRPr lang="en-US" sz="2400" b="0" dirty="0">
                        <a:ln>
                          <a:noFill/>
                        </a:ln>
                        <a:solidFill>
                          <a:schemeClr val="tx1"/>
                        </a:solidFill>
                      </a:endParaRPr>
                    </a:p>
                  </a:txBody>
                  <a:tcPr>
                    <a:noFill/>
                  </a:tcPr>
                </a:tc>
                <a:tc>
                  <a:txBody>
                    <a:bodyPr/>
                    <a:lstStyle/>
                    <a:p>
                      <a:endParaRPr lang="en-US" sz="2400" b="1" dirty="0">
                        <a:ln>
                          <a:noFill/>
                        </a:ln>
                        <a:solidFill>
                          <a:schemeClr val="tx1"/>
                        </a:solidFill>
                      </a:endParaRPr>
                    </a:p>
                  </a:txBody>
                  <a:tcPr>
                    <a:noFill/>
                  </a:tcPr>
                </a:tc>
              </a:tr>
            </a:tbl>
          </a:graphicData>
        </a:graphic>
      </p:graphicFrame>
      <p:pic>
        <p:nvPicPr>
          <p:cNvPr id="136194" name="Picture 2"/>
          <p:cNvPicPr>
            <a:picLocks noChangeAspect="1" noChangeArrowheads="1"/>
          </p:cNvPicPr>
          <p:nvPr/>
        </p:nvPicPr>
        <p:blipFill>
          <a:blip r:embed="rId3" cstate="print"/>
          <a:srcRect/>
          <a:stretch>
            <a:fillRect/>
          </a:stretch>
        </p:blipFill>
        <p:spPr bwMode="auto">
          <a:xfrm>
            <a:off x="3657600" y="4343400"/>
            <a:ext cx="2772000" cy="2011680"/>
          </a:xfrm>
          <a:prstGeom prst="rect">
            <a:avLst/>
          </a:prstGeom>
          <a:noFill/>
          <a:ln w="3175">
            <a:solidFill>
              <a:schemeClr val="tx1"/>
            </a:solid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381000"/>
            <a:ext cx="8001000" cy="1143000"/>
          </a:xfrm>
        </p:spPr>
        <p:txBody>
          <a:bodyPr>
            <a:noAutofit/>
          </a:bodyPr>
          <a:lstStyle/>
          <a:p>
            <a:pPr algn="ctr" fontAlgn="auto">
              <a:spcAft>
                <a:spcPts val="0"/>
              </a:spcAft>
              <a:defRPr/>
            </a:pPr>
            <a:r>
              <a:rPr lang="en-US" sz="4800" dirty="0" smtClean="0"/>
              <a:t>Reasoning from Principle</a:t>
            </a:r>
            <a:endParaRPr lang="en-US" sz="4800" dirty="0"/>
          </a:p>
        </p:txBody>
      </p:sp>
      <p:graphicFrame>
        <p:nvGraphicFramePr>
          <p:cNvPr id="5" name="Content Placeholder 3"/>
          <p:cNvGraphicFramePr>
            <a:graphicFrameLocks noGrp="1"/>
          </p:cNvGraphicFramePr>
          <p:nvPr>
            <p:ph idx="1"/>
          </p:nvPr>
        </p:nvGraphicFramePr>
        <p:xfrm>
          <a:off x="1219200" y="2133600"/>
          <a:ext cx="7543800" cy="1813560"/>
        </p:xfrm>
        <a:graphic>
          <a:graphicData uri="http://schemas.openxmlformats.org/drawingml/2006/table">
            <a:tbl>
              <a:tblPr firstRow="1" bandRow="1">
                <a:tableStyleId>{5C22544A-7EE6-4342-B048-85BDC9FD1C3A}</a:tableStyleId>
              </a:tblPr>
              <a:tblGrid>
                <a:gridCol w="3124200"/>
                <a:gridCol w="4419600"/>
              </a:tblGrid>
              <a:tr h="533400">
                <a:tc>
                  <a:txBody>
                    <a:bodyPr/>
                    <a:lstStyle/>
                    <a:p>
                      <a:r>
                        <a:rPr lang="en-US" sz="2400" b="0" dirty="0" smtClean="0">
                          <a:ln>
                            <a:noFill/>
                          </a:ln>
                          <a:solidFill>
                            <a:schemeClr val="tx1"/>
                          </a:solidFill>
                        </a:rPr>
                        <a:t>Major</a:t>
                      </a:r>
                      <a:r>
                        <a:rPr lang="en-US" sz="2400" b="0" baseline="0" dirty="0" smtClean="0">
                          <a:ln>
                            <a:noFill/>
                          </a:ln>
                          <a:solidFill>
                            <a:schemeClr val="tx1"/>
                          </a:solidFill>
                        </a:rPr>
                        <a:t> Premise:</a:t>
                      </a:r>
                      <a:endParaRPr lang="en-US" sz="2400" b="0" dirty="0">
                        <a:ln>
                          <a:noFill/>
                        </a:ln>
                        <a:solidFill>
                          <a:schemeClr val="tx1"/>
                        </a:solidFill>
                      </a:endParaRPr>
                    </a:p>
                  </a:txBody>
                  <a:tcPr>
                    <a:noFill/>
                  </a:tcPr>
                </a:tc>
                <a:tc>
                  <a:txBody>
                    <a:bodyPr/>
                    <a:lstStyle/>
                    <a:p>
                      <a:r>
                        <a:rPr lang="en-US" sz="2400" b="1" dirty="0" smtClean="0">
                          <a:ln>
                            <a:noFill/>
                          </a:ln>
                          <a:solidFill>
                            <a:schemeClr val="tx1"/>
                          </a:solidFill>
                        </a:rPr>
                        <a:t>People say you look like me.</a:t>
                      </a:r>
                      <a:endParaRPr lang="en-US" sz="2400" b="1" dirty="0">
                        <a:ln>
                          <a:noFill/>
                        </a:ln>
                        <a:solidFill>
                          <a:schemeClr val="tx1"/>
                        </a:solidFill>
                      </a:endParaRPr>
                    </a:p>
                  </a:txBody>
                  <a:tcPr>
                    <a:noFill/>
                  </a:tcPr>
                </a:tc>
              </a:tr>
              <a:tr h="762000">
                <a:tc>
                  <a:txBody>
                    <a:bodyPr/>
                    <a:lstStyle/>
                    <a:p>
                      <a:r>
                        <a:rPr lang="en-US" sz="2400" b="0" dirty="0" smtClean="0">
                          <a:ln>
                            <a:noFill/>
                          </a:ln>
                          <a:solidFill>
                            <a:schemeClr val="tx1"/>
                          </a:solidFill>
                        </a:rPr>
                        <a:t>Minor Premise:</a:t>
                      </a:r>
                      <a:endParaRPr lang="en-US" sz="2400" b="0" dirty="0">
                        <a:ln>
                          <a:noFill/>
                        </a:ln>
                        <a:solidFill>
                          <a:schemeClr val="tx1"/>
                        </a:solidFill>
                      </a:endParaRPr>
                    </a:p>
                  </a:txBody>
                  <a:tcPr>
                    <a:noFill/>
                  </a:tcPr>
                </a:tc>
                <a:tc>
                  <a:txBody>
                    <a:bodyPr/>
                    <a:lstStyle/>
                    <a:p>
                      <a:r>
                        <a:rPr lang="en-US" sz="2400" b="1" dirty="0" smtClean="0">
                          <a:ln>
                            <a:noFill/>
                          </a:ln>
                          <a:solidFill>
                            <a:schemeClr val="tx1"/>
                          </a:solidFill>
                        </a:rPr>
                        <a:t>And people also say I look like grandpa.</a:t>
                      </a:r>
                      <a:endParaRPr lang="en-US" sz="2400" b="1" dirty="0">
                        <a:ln>
                          <a:noFill/>
                        </a:ln>
                        <a:solidFill>
                          <a:schemeClr val="tx1"/>
                        </a:solidFill>
                      </a:endParaRPr>
                    </a:p>
                  </a:txBody>
                  <a:tcPr>
                    <a:noFill/>
                  </a:tcPr>
                </a:tc>
              </a:tr>
              <a:tr h="0">
                <a:tc>
                  <a:txBody>
                    <a:bodyPr/>
                    <a:lstStyle/>
                    <a:p>
                      <a:r>
                        <a:rPr lang="en-US" sz="2400" b="0" dirty="0" smtClean="0">
                          <a:ln>
                            <a:noFill/>
                          </a:ln>
                          <a:solidFill>
                            <a:schemeClr val="tx1"/>
                          </a:solidFill>
                        </a:rPr>
                        <a:t>Conclusion:</a:t>
                      </a:r>
                      <a:endParaRPr lang="en-US" sz="2400" b="0" dirty="0">
                        <a:ln>
                          <a:noFill/>
                        </a:ln>
                        <a:solidFill>
                          <a:schemeClr val="tx1"/>
                        </a:solidFill>
                      </a:endParaRPr>
                    </a:p>
                  </a:txBody>
                  <a:tcPr>
                    <a:noFill/>
                  </a:tcPr>
                </a:tc>
                <a:tc>
                  <a:txBody>
                    <a:bodyPr/>
                    <a:lstStyle/>
                    <a:p>
                      <a:endParaRPr lang="en-US" sz="2400" b="1" dirty="0">
                        <a:ln>
                          <a:noFill/>
                        </a:ln>
                        <a:solidFill>
                          <a:schemeClr val="tx1"/>
                        </a:solidFill>
                      </a:endParaRPr>
                    </a:p>
                  </a:txBody>
                  <a:tcPr>
                    <a:noFill/>
                  </a:tcPr>
                </a:tc>
              </a:tr>
            </a:tbl>
          </a:graphicData>
        </a:graphic>
      </p:graphicFrame>
      <p:pic>
        <p:nvPicPr>
          <p:cNvPr id="136195" name="Picture 3"/>
          <p:cNvPicPr>
            <a:picLocks noChangeAspect="1" noChangeArrowheads="1"/>
          </p:cNvPicPr>
          <p:nvPr/>
        </p:nvPicPr>
        <p:blipFill>
          <a:blip r:embed="rId3" cstate="print"/>
          <a:srcRect l="6300" t="1667" r="25450" b="15000"/>
          <a:stretch>
            <a:fillRect/>
          </a:stretch>
        </p:blipFill>
        <p:spPr bwMode="auto">
          <a:xfrm>
            <a:off x="3657600" y="4343400"/>
            <a:ext cx="2615184" cy="2011680"/>
          </a:xfrm>
          <a:prstGeom prst="rect">
            <a:avLst/>
          </a:prstGeom>
          <a:noFill/>
          <a:ln w="3175">
            <a:solidFill>
              <a:schemeClr val="tx1"/>
            </a:solid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381000"/>
            <a:ext cx="8001000" cy="1143000"/>
          </a:xfrm>
        </p:spPr>
        <p:txBody>
          <a:bodyPr>
            <a:noAutofit/>
          </a:bodyPr>
          <a:lstStyle/>
          <a:p>
            <a:pPr algn="ctr" fontAlgn="auto">
              <a:spcAft>
                <a:spcPts val="0"/>
              </a:spcAft>
              <a:defRPr/>
            </a:pPr>
            <a:r>
              <a:rPr lang="en-US" sz="4800" dirty="0" smtClean="0"/>
              <a:t>Reasoning from Principle</a:t>
            </a:r>
            <a:endParaRPr lang="en-US" sz="4800" dirty="0"/>
          </a:p>
        </p:txBody>
      </p:sp>
      <p:graphicFrame>
        <p:nvGraphicFramePr>
          <p:cNvPr id="5" name="Content Placeholder 3"/>
          <p:cNvGraphicFramePr>
            <a:graphicFrameLocks noGrp="1"/>
          </p:cNvGraphicFramePr>
          <p:nvPr>
            <p:ph idx="1"/>
          </p:nvPr>
        </p:nvGraphicFramePr>
        <p:xfrm>
          <a:off x="1219200" y="2133600"/>
          <a:ext cx="7543800" cy="2179320"/>
        </p:xfrm>
        <a:graphic>
          <a:graphicData uri="http://schemas.openxmlformats.org/drawingml/2006/table">
            <a:tbl>
              <a:tblPr firstRow="1" bandRow="1">
                <a:tableStyleId>{5C22544A-7EE6-4342-B048-85BDC9FD1C3A}</a:tableStyleId>
              </a:tblPr>
              <a:tblGrid>
                <a:gridCol w="3124200"/>
                <a:gridCol w="4419600"/>
              </a:tblGrid>
              <a:tr h="533400">
                <a:tc>
                  <a:txBody>
                    <a:bodyPr/>
                    <a:lstStyle/>
                    <a:p>
                      <a:r>
                        <a:rPr lang="en-US" sz="2400" b="0" dirty="0" smtClean="0">
                          <a:ln>
                            <a:noFill/>
                          </a:ln>
                          <a:solidFill>
                            <a:schemeClr val="tx1"/>
                          </a:solidFill>
                        </a:rPr>
                        <a:t>Major</a:t>
                      </a:r>
                      <a:r>
                        <a:rPr lang="en-US" sz="2400" b="0" baseline="0" dirty="0" smtClean="0">
                          <a:ln>
                            <a:noFill/>
                          </a:ln>
                          <a:solidFill>
                            <a:schemeClr val="tx1"/>
                          </a:solidFill>
                        </a:rPr>
                        <a:t> Premise:</a:t>
                      </a:r>
                      <a:endParaRPr lang="en-US" sz="2400" b="0" dirty="0">
                        <a:ln>
                          <a:noFill/>
                        </a:ln>
                        <a:solidFill>
                          <a:schemeClr val="tx1"/>
                        </a:solidFill>
                      </a:endParaRPr>
                    </a:p>
                  </a:txBody>
                  <a:tcPr>
                    <a:noFill/>
                  </a:tcPr>
                </a:tc>
                <a:tc>
                  <a:txBody>
                    <a:bodyPr/>
                    <a:lstStyle/>
                    <a:p>
                      <a:r>
                        <a:rPr lang="en-US" sz="2400" b="1" dirty="0" smtClean="0">
                          <a:ln>
                            <a:noFill/>
                          </a:ln>
                          <a:solidFill>
                            <a:schemeClr val="tx1"/>
                          </a:solidFill>
                        </a:rPr>
                        <a:t>People say you look like me.</a:t>
                      </a:r>
                      <a:endParaRPr lang="en-US" sz="2400" b="1" dirty="0">
                        <a:ln>
                          <a:noFill/>
                        </a:ln>
                        <a:solidFill>
                          <a:schemeClr val="tx1"/>
                        </a:solidFill>
                      </a:endParaRPr>
                    </a:p>
                  </a:txBody>
                  <a:tcPr>
                    <a:noFill/>
                  </a:tcPr>
                </a:tc>
              </a:tr>
              <a:tr h="762000">
                <a:tc>
                  <a:txBody>
                    <a:bodyPr/>
                    <a:lstStyle/>
                    <a:p>
                      <a:r>
                        <a:rPr lang="en-US" sz="2400" b="0" dirty="0" smtClean="0">
                          <a:ln>
                            <a:noFill/>
                          </a:ln>
                          <a:solidFill>
                            <a:schemeClr val="tx1"/>
                          </a:solidFill>
                        </a:rPr>
                        <a:t>Minor Premise:</a:t>
                      </a:r>
                      <a:endParaRPr lang="en-US" sz="2400" b="0" dirty="0">
                        <a:ln>
                          <a:noFill/>
                        </a:ln>
                        <a:solidFill>
                          <a:schemeClr val="tx1"/>
                        </a:solidFill>
                      </a:endParaRPr>
                    </a:p>
                  </a:txBody>
                  <a:tcPr>
                    <a:noFill/>
                  </a:tcPr>
                </a:tc>
                <a:tc>
                  <a:txBody>
                    <a:bodyPr/>
                    <a:lstStyle/>
                    <a:p>
                      <a:r>
                        <a:rPr lang="en-US" sz="2400" b="1" dirty="0" smtClean="0">
                          <a:ln>
                            <a:noFill/>
                          </a:ln>
                          <a:solidFill>
                            <a:schemeClr val="tx1"/>
                          </a:solidFill>
                        </a:rPr>
                        <a:t>And people say I look like grandpa.</a:t>
                      </a:r>
                      <a:endParaRPr lang="en-US" sz="2400" b="1" dirty="0">
                        <a:ln>
                          <a:noFill/>
                        </a:ln>
                        <a:solidFill>
                          <a:schemeClr val="tx1"/>
                        </a:solidFill>
                      </a:endParaRPr>
                    </a:p>
                  </a:txBody>
                  <a:tcPr>
                    <a:noFill/>
                  </a:tcPr>
                </a:tc>
              </a:tr>
              <a:tr h="0">
                <a:tc>
                  <a:txBody>
                    <a:bodyPr/>
                    <a:lstStyle/>
                    <a:p>
                      <a:r>
                        <a:rPr lang="en-US" sz="2400" b="0" dirty="0" smtClean="0">
                          <a:ln>
                            <a:noFill/>
                          </a:ln>
                          <a:solidFill>
                            <a:schemeClr val="tx1"/>
                          </a:solidFill>
                        </a:rPr>
                        <a:t>Conclusion:</a:t>
                      </a:r>
                      <a:endParaRPr lang="en-US" sz="2400" b="0" dirty="0">
                        <a:ln>
                          <a:noFill/>
                        </a:ln>
                        <a:solidFill>
                          <a:schemeClr val="tx1"/>
                        </a:solidFill>
                      </a:endParaRPr>
                    </a:p>
                  </a:txBody>
                  <a:tcPr>
                    <a:noFill/>
                  </a:tcPr>
                </a:tc>
                <a:tc>
                  <a:txBody>
                    <a:bodyPr/>
                    <a:lstStyle/>
                    <a:p>
                      <a:r>
                        <a:rPr lang="en-US" sz="2400" b="1" dirty="0" smtClean="0">
                          <a:ln>
                            <a:noFill/>
                          </a:ln>
                          <a:solidFill>
                            <a:schemeClr val="tx1"/>
                          </a:solidFill>
                        </a:rPr>
                        <a:t>Therefore, you must look like grandpa!</a:t>
                      </a:r>
                      <a:endParaRPr lang="en-US" sz="2400" b="1" dirty="0">
                        <a:ln>
                          <a:noFill/>
                        </a:ln>
                        <a:solidFill>
                          <a:schemeClr val="tx1"/>
                        </a:solidFill>
                      </a:endParaRPr>
                    </a:p>
                  </a:txBody>
                  <a:tcPr>
                    <a:noFill/>
                  </a:tcPr>
                </a:tc>
              </a:tr>
            </a:tbl>
          </a:graphicData>
        </a:graphic>
      </p:graphicFrame>
      <p:pic>
        <p:nvPicPr>
          <p:cNvPr id="136194" name="Picture 2"/>
          <p:cNvPicPr>
            <a:picLocks noChangeAspect="1" noChangeArrowheads="1"/>
          </p:cNvPicPr>
          <p:nvPr/>
        </p:nvPicPr>
        <p:blipFill>
          <a:blip r:embed="rId3" cstate="print"/>
          <a:srcRect l="13745" r="50519"/>
          <a:stretch>
            <a:fillRect/>
          </a:stretch>
        </p:blipFill>
        <p:spPr bwMode="auto">
          <a:xfrm>
            <a:off x="3048000" y="4495800"/>
            <a:ext cx="990600" cy="2011680"/>
          </a:xfrm>
          <a:prstGeom prst="rect">
            <a:avLst/>
          </a:prstGeom>
          <a:noFill/>
          <a:ln w="3175">
            <a:solidFill>
              <a:schemeClr val="tx1"/>
            </a:solidFill>
            <a:miter lim="800000"/>
            <a:headEnd/>
            <a:tailEnd/>
          </a:ln>
        </p:spPr>
      </p:pic>
      <p:pic>
        <p:nvPicPr>
          <p:cNvPr id="136195" name="Picture 3"/>
          <p:cNvPicPr>
            <a:picLocks noChangeAspect="1" noChangeArrowheads="1"/>
          </p:cNvPicPr>
          <p:nvPr/>
        </p:nvPicPr>
        <p:blipFill>
          <a:blip r:embed="rId4" cstate="print"/>
          <a:srcRect l="42095" t="1667" r="25450" b="15000"/>
          <a:stretch>
            <a:fillRect/>
          </a:stretch>
        </p:blipFill>
        <p:spPr bwMode="auto">
          <a:xfrm>
            <a:off x="5715000" y="4495800"/>
            <a:ext cx="1243584" cy="2011680"/>
          </a:xfrm>
          <a:prstGeom prst="rect">
            <a:avLst/>
          </a:prstGeom>
          <a:noFill/>
          <a:ln w="3175">
            <a:solidFill>
              <a:schemeClr val="tx1"/>
            </a:solidFill>
            <a:miter lim="800000"/>
            <a:headEnd/>
            <a:tailEnd/>
          </a:ln>
        </p:spPr>
      </p:pic>
      <p:sp>
        <p:nvSpPr>
          <p:cNvPr id="6" name="TextBox 5"/>
          <p:cNvSpPr txBox="1"/>
          <p:nvPr/>
        </p:nvSpPr>
        <p:spPr>
          <a:xfrm>
            <a:off x="4267200" y="4648200"/>
            <a:ext cx="1219200" cy="1569660"/>
          </a:xfrm>
          <a:prstGeom prst="rect">
            <a:avLst/>
          </a:prstGeom>
          <a:noFill/>
        </p:spPr>
        <p:txBody>
          <a:bodyPr wrap="square" rtlCol="0">
            <a:spAutoFit/>
          </a:bodyPr>
          <a:lstStyle/>
          <a:p>
            <a:pPr algn="ctr"/>
            <a:r>
              <a:rPr lang="en-US" sz="9600" b="1" dirty="0" smtClean="0">
                <a:latin typeface="Times New Roman"/>
                <a:cs typeface="Times New Roman"/>
              </a:rPr>
              <a:t>=</a:t>
            </a:r>
            <a:endParaRPr lang="en-US" sz="9600" b="1"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381000"/>
            <a:ext cx="8001000" cy="1143000"/>
          </a:xfrm>
        </p:spPr>
        <p:txBody>
          <a:bodyPr>
            <a:noAutofit/>
          </a:bodyPr>
          <a:lstStyle/>
          <a:p>
            <a:pPr algn="ctr" fontAlgn="auto">
              <a:spcAft>
                <a:spcPts val="0"/>
              </a:spcAft>
              <a:defRPr/>
            </a:pPr>
            <a:r>
              <a:rPr lang="en-US" sz="4800" dirty="0" smtClean="0"/>
              <a:t>Reasoning from Principle</a:t>
            </a:r>
            <a:endParaRPr lang="en-US" sz="4800" dirty="0"/>
          </a:p>
        </p:txBody>
      </p:sp>
      <p:graphicFrame>
        <p:nvGraphicFramePr>
          <p:cNvPr id="5" name="Content Placeholder 3"/>
          <p:cNvGraphicFramePr>
            <a:graphicFrameLocks noGrp="1"/>
          </p:cNvGraphicFramePr>
          <p:nvPr>
            <p:ph idx="1"/>
          </p:nvPr>
        </p:nvGraphicFramePr>
        <p:xfrm>
          <a:off x="1219200" y="2133600"/>
          <a:ext cx="7543800" cy="2179320"/>
        </p:xfrm>
        <a:graphic>
          <a:graphicData uri="http://schemas.openxmlformats.org/drawingml/2006/table">
            <a:tbl>
              <a:tblPr firstRow="1" bandRow="1">
                <a:tableStyleId>{5C22544A-7EE6-4342-B048-85BDC9FD1C3A}</a:tableStyleId>
              </a:tblPr>
              <a:tblGrid>
                <a:gridCol w="3124200"/>
                <a:gridCol w="4419600"/>
              </a:tblGrid>
              <a:tr h="533400">
                <a:tc>
                  <a:txBody>
                    <a:bodyPr/>
                    <a:lstStyle/>
                    <a:p>
                      <a:r>
                        <a:rPr lang="en-US" sz="2400" b="0" dirty="0" smtClean="0">
                          <a:ln>
                            <a:noFill/>
                          </a:ln>
                          <a:solidFill>
                            <a:schemeClr val="tx1"/>
                          </a:solidFill>
                        </a:rPr>
                        <a:t>Major</a:t>
                      </a:r>
                      <a:r>
                        <a:rPr lang="en-US" sz="2400" b="0" baseline="0" dirty="0" smtClean="0">
                          <a:ln>
                            <a:noFill/>
                          </a:ln>
                          <a:solidFill>
                            <a:schemeClr val="tx1"/>
                          </a:solidFill>
                        </a:rPr>
                        <a:t> Premise:</a:t>
                      </a:r>
                      <a:endParaRPr lang="en-US" sz="2400" b="0" dirty="0">
                        <a:ln>
                          <a:noFill/>
                        </a:ln>
                        <a:solidFill>
                          <a:schemeClr val="tx1"/>
                        </a:solidFill>
                      </a:endParaRPr>
                    </a:p>
                  </a:txBody>
                  <a:tcPr>
                    <a:noFill/>
                  </a:tcPr>
                </a:tc>
                <a:tc>
                  <a:txBody>
                    <a:bodyPr/>
                    <a:lstStyle/>
                    <a:p>
                      <a:r>
                        <a:rPr lang="en-US" sz="2400" b="1" dirty="0" smtClean="0">
                          <a:ln>
                            <a:noFill/>
                          </a:ln>
                          <a:solidFill>
                            <a:schemeClr val="tx1"/>
                          </a:solidFill>
                        </a:rPr>
                        <a:t>People say you look like me.</a:t>
                      </a:r>
                      <a:endParaRPr lang="en-US" sz="2400" b="1" dirty="0">
                        <a:ln>
                          <a:noFill/>
                        </a:ln>
                        <a:solidFill>
                          <a:schemeClr val="tx1"/>
                        </a:solidFill>
                      </a:endParaRPr>
                    </a:p>
                  </a:txBody>
                  <a:tcPr>
                    <a:noFill/>
                  </a:tcPr>
                </a:tc>
              </a:tr>
              <a:tr h="762000">
                <a:tc>
                  <a:txBody>
                    <a:bodyPr/>
                    <a:lstStyle/>
                    <a:p>
                      <a:r>
                        <a:rPr lang="en-US" sz="2400" b="0" dirty="0" smtClean="0">
                          <a:ln>
                            <a:noFill/>
                          </a:ln>
                          <a:solidFill>
                            <a:schemeClr val="tx1"/>
                          </a:solidFill>
                        </a:rPr>
                        <a:t>Minor Premise:</a:t>
                      </a:r>
                      <a:endParaRPr lang="en-US" sz="2400" b="0" dirty="0">
                        <a:ln>
                          <a:noFill/>
                        </a:ln>
                        <a:solidFill>
                          <a:schemeClr val="tx1"/>
                        </a:solidFill>
                      </a:endParaRPr>
                    </a:p>
                  </a:txBody>
                  <a:tcPr>
                    <a:noFill/>
                  </a:tcPr>
                </a:tc>
                <a:tc>
                  <a:txBody>
                    <a:bodyPr/>
                    <a:lstStyle/>
                    <a:p>
                      <a:r>
                        <a:rPr lang="en-US" sz="2400" b="1" dirty="0" smtClean="0">
                          <a:ln>
                            <a:noFill/>
                          </a:ln>
                          <a:solidFill>
                            <a:schemeClr val="tx1"/>
                          </a:solidFill>
                        </a:rPr>
                        <a:t>And people say I look like grandpa.</a:t>
                      </a:r>
                      <a:endParaRPr lang="en-US" sz="2400" b="1" dirty="0">
                        <a:ln>
                          <a:noFill/>
                        </a:ln>
                        <a:solidFill>
                          <a:schemeClr val="tx1"/>
                        </a:solidFill>
                      </a:endParaRPr>
                    </a:p>
                  </a:txBody>
                  <a:tcPr>
                    <a:noFill/>
                  </a:tcPr>
                </a:tc>
              </a:tr>
              <a:tr h="0">
                <a:tc>
                  <a:txBody>
                    <a:bodyPr/>
                    <a:lstStyle/>
                    <a:p>
                      <a:r>
                        <a:rPr lang="en-US" sz="2400" b="0" dirty="0" smtClean="0">
                          <a:ln>
                            <a:noFill/>
                          </a:ln>
                          <a:solidFill>
                            <a:schemeClr val="tx1"/>
                          </a:solidFill>
                        </a:rPr>
                        <a:t>Conclusion:</a:t>
                      </a:r>
                      <a:endParaRPr lang="en-US" sz="2400" b="0" dirty="0">
                        <a:ln>
                          <a:noFill/>
                        </a:ln>
                        <a:solidFill>
                          <a:schemeClr val="tx1"/>
                        </a:solidFill>
                      </a:endParaRPr>
                    </a:p>
                  </a:txBody>
                  <a:tcPr>
                    <a:noFill/>
                  </a:tcPr>
                </a:tc>
                <a:tc>
                  <a:txBody>
                    <a:bodyPr/>
                    <a:lstStyle/>
                    <a:p>
                      <a:r>
                        <a:rPr lang="en-US" sz="2400" b="1" dirty="0" smtClean="0">
                          <a:ln>
                            <a:noFill/>
                          </a:ln>
                          <a:solidFill>
                            <a:schemeClr val="tx1"/>
                          </a:solidFill>
                        </a:rPr>
                        <a:t>Therefore, you must look like grandpa!</a:t>
                      </a:r>
                      <a:endParaRPr lang="en-US" sz="2400" b="1" dirty="0">
                        <a:ln>
                          <a:noFill/>
                        </a:ln>
                        <a:solidFill>
                          <a:schemeClr val="tx1"/>
                        </a:solidFill>
                      </a:endParaRPr>
                    </a:p>
                  </a:txBody>
                  <a:tcPr>
                    <a:noFill/>
                  </a:tcPr>
                </a:tc>
              </a:tr>
            </a:tbl>
          </a:graphicData>
        </a:graphic>
      </p:graphicFrame>
      <p:pic>
        <p:nvPicPr>
          <p:cNvPr id="136194" name="Picture 2"/>
          <p:cNvPicPr>
            <a:picLocks noChangeAspect="1" noChangeArrowheads="1"/>
          </p:cNvPicPr>
          <p:nvPr/>
        </p:nvPicPr>
        <p:blipFill>
          <a:blip r:embed="rId3" cstate="print"/>
          <a:srcRect l="13745" r="50519"/>
          <a:stretch>
            <a:fillRect/>
          </a:stretch>
        </p:blipFill>
        <p:spPr bwMode="auto">
          <a:xfrm>
            <a:off x="3048000" y="4495800"/>
            <a:ext cx="990600" cy="2011680"/>
          </a:xfrm>
          <a:prstGeom prst="rect">
            <a:avLst/>
          </a:prstGeom>
          <a:noFill/>
          <a:ln w="3175">
            <a:solidFill>
              <a:schemeClr val="tx1"/>
            </a:solidFill>
            <a:miter lim="800000"/>
            <a:headEnd/>
            <a:tailEnd/>
          </a:ln>
        </p:spPr>
      </p:pic>
      <p:pic>
        <p:nvPicPr>
          <p:cNvPr id="136195" name="Picture 3"/>
          <p:cNvPicPr>
            <a:picLocks noChangeAspect="1" noChangeArrowheads="1"/>
          </p:cNvPicPr>
          <p:nvPr/>
        </p:nvPicPr>
        <p:blipFill>
          <a:blip r:embed="rId4" cstate="print"/>
          <a:srcRect l="42095" t="1667" r="25450" b="15000"/>
          <a:stretch>
            <a:fillRect/>
          </a:stretch>
        </p:blipFill>
        <p:spPr bwMode="auto">
          <a:xfrm>
            <a:off x="5715000" y="4495800"/>
            <a:ext cx="1243584" cy="2011680"/>
          </a:xfrm>
          <a:prstGeom prst="rect">
            <a:avLst/>
          </a:prstGeom>
          <a:noFill/>
          <a:ln w="3175">
            <a:solidFill>
              <a:schemeClr val="tx1"/>
            </a:solidFill>
            <a:miter lim="800000"/>
            <a:headEnd/>
            <a:tailEnd/>
          </a:ln>
        </p:spPr>
      </p:pic>
      <p:sp>
        <p:nvSpPr>
          <p:cNvPr id="6" name="TextBox 5"/>
          <p:cNvSpPr txBox="1"/>
          <p:nvPr/>
        </p:nvSpPr>
        <p:spPr>
          <a:xfrm>
            <a:off x="4267200" y="4648200"/>
            <a:ext cx="1219200" cy="1569660"/>
          </a:xfrm>
          <a:prstGeom prst="rect">
            <a:avLst/>
          </a:prstGeom>
          <a:noFill/>
        </p:spPr>
        <p:txBody>
          <a:bodyPr wrap="square" rtlCol="0">
            <a:spAutoFit/>
          </a:bodyPr>
          <a:lstStyle/>
          <a:p>
            <a:pPr algn="ctr"/>
            <a:r>
              <a:rPr lang="en-US" sz="9600" b="1" dirty="0" smtClean="0">
                <a:latin typeface="Times New Roman"/>
                <a:cs typeface="Times New Roman"/>
              </a:rPr>
              <a:t>=</a:t>
            </a:r>
            <a:endParaRPr lang="en-US" sz="9600" b="1" dirty="0"/>
          </a:p>
        </p:txBody>
      </p:sp>
      <p:sp>
        <p:nvSpPr>
          <p:cNvPr id="8" name="Oval Callout 7"/>
          <p:cNvSpPr/>
          <p:nvPr/>
        </p:nvSpPr>
        <p:spPr>
          <a:xfrm flipH="1">
            <a:off x="1066800" y="4343400"/>
            <a:ext cx="1752600" cy="1600200"/>
          </a:xfrm>
          <a:prstGeom prst="wedgeEllipseCallout">
            <a:avLst>
              <a:gd name="adj1" fmla="val -59732"/>
              <a:gd name="adj2" fmla="val 20562"/>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2800" b="1" spc="-100" dirty="0" smtClean="0">
                <a:latin typeface="Arial Narrow" pitchFamily="34" charset="0"/>
              </a:rPr>
              <a:t>No</a:t>
            </a:r>
          </a:p>
          <a:p>
            <a:pPr algn="ctr"/>
            <a:r>
              <a:rPr lang="en-US" sz="2800" b="1" spc="-100" dirty="0" smtClean="0">
                <a:latin typeface="Arial Narrow" pitchFamily="34" charset="0"/>
              </a:rPr>
              <a:t>Daddy!!</a:t>
            </a:r>
            <a:endParaRPr lang="en-US" sz="2800" b="1" spc="-100" dirty="0">
              <a:latin typeface="Arial Narrow"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381000"/>
            <a:ext cx="7467600" cy="1143000"/>
          </a:xfrm>
        </p:spPr>
        <p:txBody>
          <a:bodyPr/>
          <a:lstStyle/>
          <a:p>
            <a:pPr algn="ctr" fontAlgn="auto">
              <a:spcAft>
                <a:spcPts val="0"/>
              </a:spcAft>
              <a:defRPr/>
            </a:pPr>
            <a:r>
              <a:rPr lang="en-US" dirty="0" smtClean="0"/>
              <a:t>Causal Reasoning</a:t>
            </a:r>
            <a:endParaRPr lang="en-US" dirty="0"/>
          </a:p>
        </p:txBody>
      </p:sp>
      <p:sp>
        <p:nvSpPr>
          <p:cNvPr id="3" name="Content Placeholder 2"/>
          <p:cNvSpPr>
            <a:spLocks noGrp="1"/>
          </p:cNvSpPr>
          <p:nvPr>
            <p:ph idx="1"/>
          </p:nvPr>
        </p:nvSpPr>
        <p:spPr/>
        <p:txBody>
          <a:bodyPr/>
          <a:lstStyle/>
          <a:p>
            <a:pPr fontAlgn="auto">
              <a:defRPr/>
            </a:pPr>
            <a:r>
              <a:rPr lang="en-US" dirty="0" smtClean="0"/>
              <a:t>Establish a relationship between causes and effects.</a:t>
            </a:r>
            <a:endParaRPr lang="en-US" dirty="0"/>
          </a:p>
        </p:txBody>
      </p:sp>
      <p:pic>
        <p:nvPicPr>
          <p:cNvPr id="33796" name="Picture 4"/>
          <p:cNvPicPr>
            <a:picLocks noChangeAspect="1" noChangeArrowheads="1"/>
          </p:cNvPicPr>
          <p:nvPr/>
        </p:nvPicPr>
        <p:blipFill>
          <a:blip r:embed="rId3" cstate="print"/>
          <a:srcRect/>
          <a:stretch>
            <a:fillRect/>
          </a:stretch>
        </p:blipFill>
        <p:spPr bwMode="auto">
          <a:xfrm>
            <a:off x="3048000" y="3962400"/>
            <a:ext cx="3255390" cy="2438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381000"/>
            <a:ext cx="7467600" cy="1143000"/>
          </a:xfrm>
        </p:spPr>
        <p:txBody>
          <a:bodyPr/>
          <a:lstStyle/>
          <a:p>
            <a:pPr algn="ctr" fontAlgn="auto">
              <a:spcAft>
                <a:spcPts val="0"/>
              </a:spcAft>
              <a:defRPr/>
            </a:pPr>
            <a:r>
              <a:rPr lang="en-US" dirty="0" smtClean="0"/>
              <a:t>Causal Reasoning</a:t>
            </a:r>
            <a:endParaRPr lang="en-US" dirty="0"/>
          </a:p>
        </p:txBody>
      </p:sp>
      <p:sp>
        <p:nvSpPr>
          <p:cNvPr id="3" name="Content Placeholder 2"/>
          <p:cNvSpPr>
            <a:spLocks noGrp="1"/>
          </p:cNvSpPr>
          <p:nvPr>
            <p:ph idx="1"/>
          </p:nvPr>
        </p:nvSpPr>
        <p:spPr>
          <a:xfrm>
            <a:off x="1295400" y="2133600"/>
            <a:ext cx="7467600" cy="3962400"/>
          </a:xfrm>
        </p:spPr>
        <p:txBody>
          <a:bodyPr/>
          <a:lstStyle/>
          <a:p>
            <a:pPr fontAlgn="auto">
              <a:defRPr/>
            </a:pPr>
            <a:r>
              <a:rPr lang="en-US" sz="3600" dirty="0" smtClean="0"/>
              <a:t>“Because that patch of ice was there, I fell and broke my arm.”</a:t>
            </a:r>
            <a:endParaRPr lang="en-US" sz="3600" dirty="0"/>
          </a:p>
        </p:txBody>
      </p:sp>
    </p:spTree>
    <p:controls>
      <p:control spid="191489" name="ShockwaveFlash1" r:id="rId2" imgW="4342857" imgH="3161905"/>
    </p:controls>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381000"/>
            <a:ext cx="7467600" cy="1143000"/>
          </a:xfrm>
        </p:spPr>
        <p:txBody>
          <a:bodyPr/>
          <a:lstStyle/>
          <a:p>
            <a:pPr algn="ctr" fontAlgn="auto">
              <a:spcAft>
                <a:spcPts val="0"/>
              </a:spcAft>
              <a:defRPr/>
            </a:pPr>
            <a:r>
              <a:rPr lang="en-US" dirty="0" smtClean="0"/>
              <a:t>Causal Reasoning</a:t>
            </a:r>
            <a:endParaRPr lang="en-US" dirty="0"/>
          </a:p>
        </p:txBody>
      </p:sp>
      <p:sp>
        <p:nvSpPr>
          <p:cNvPr id="3" name="Content Placeholder 2"/>
          <p:cNvSpPr>
            <a:spLocks noGrp="1"/>
          </p:cNvSpPr>
          <p:nvPr>
            <p:ph idx="1"/>
          </p:nvPr>
        </p:nvSpPr>
        <p:spPr>
          <a:xfrm>
            <a:off x="1143000" y="2286000"/>
            <a:ext cx="7620000" cy="4114800"/>
          </a:xfrm>
        </p:spPr>
        <p:txBody>
          <a:bodyPr/>
          <a:lstStyle/>
          <a:p>
            <a:pPr fontAlgn="auto">
              <a:defRPr/>
            </a:pPr>
            <a:r>
              <a:rPr lang="en-US" dirty="0" smtClean="0"/>
              <a:t>Avoid fallacy of false cause.</a:t>
            </a:r>
          </a:p>
          <a:p>
            <a:pPr fontAlgn="auto">
              <a:defRPr/>
            </a:pPr>
            <a:r>
              <a:rPr lang="en-US" dirty="0" smtClean="0"/>
              <a:t>Do not assume events have only one cause.</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381000"/>
            <a:ext cx="7391400" cy="1143000"/>
          </a:xfrm>
        </p:spPr>
        <p:txBody>
          <a:bodyPr/>
          <a:lstStyle/>
          <a:p>
            <a:pPr algn="ctr" fontAlgn="auto">
              <a:spcAft>
                <a:spcPts val="0"/>
              </a:spcAft>
              <a:defRPr/>
            </a:pPr>
            <a:r>
              <a:rPr lang="en-US" sz="5400" dirty="0" smtClean="0"/>
              <a:t>Analogical Reasoning</a:t>
            </a:r>
            <a:endParaRPr lang="en-US" sz="5400" dirty="0"/>
          </a:p>
        </p:txBody>
      </p:sp>
      <p:sp>
        <p:nvSpPr>
          <p:cNvPr id="3" name="Content Placeholder 2"/>
          <p:cNvSpPr>
            <a:spLocks noGrp="1"/>
          </p:cNvSpPr>
          <p:nvPr>
            <p:ph idx="1"/>
          </p:nvPr>
        </p:nvSpPr>
        <p:spPr>
          <a:xfrm>
            <a:off x="1143000" y="2209800"/>
            <a:ext cx="7620000" cy="4191000"/>
          </a:xfrm>
        </p:spPr>
        <p:txBody>
          <a:bodyPr/>
          <a:lstStyle/>
          <a:p>
            <a:pPr fontAlgn="auto">
              <a:defRPr/>
            </a:pPr>
            <a:r>
              <a:rPr lang="en-US" sz="3600" dirty="0" smtClean="0"/>
              <a:t>Comparing two similar cases.</a:t>
            </a:r>
          </a:p>
          <a:p>
            <a:pPr fontAlgn="auto">
              <a:defRPr/>
            </a:pPr>
            <a:r>
              <a:rPr lang="en-US" sz="3600" dirty="0" smtClean="0"/>
              <a:t>What is true for first case is also true for second.</a:t>
            </a:r>
          </a:p>
          <a:p>
            <a:pPr fontAlgn="auto">
              <a:defRPr/>
            </a:pPr>
            <a:r>
              <a:rPr lang="en-US" sz="3600" dirty="0" smtClean="0"/>
              <a:t>Cases must be essentially alike.</a:t>
            </a:r>
            <a:endParaRPr lang="en-US" sz="36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381000"/>
            <a:ext cx="7467600" cy="1143000"/>
          </a:xfrm>
        </p:spPr>
        <p:txBody>
          <a:bodyPr/>
          <a:lstStyle/>
          <a:p>
            <a:pPr algn="ctr" fontAlgn="auto">
              <a:spcAft>
                <a:spcPts val="0"/>
              </a:spcAft>
              <a:defRPr/>
            </a:pPr>
            <a:r>
              <a:rPr lang="en-US" sz="5400" dirty="0" smtClean="0"/>
              <a:t>Analogical Reasoning</a:t>
            </a:r>
            <a:endParaRPr lang="en-US" sz="5400" dirty="0"/>
          </a:p>
        </p:txBody>
      </p:sp>
      <p:sp>
        <p:nvSpPr>
          <p:cNvPr id="3" name="Content Placeholder 2"/>
          <p:cNvSpPr>
            <a:spLocks noGrp="1"/>
          </p:cNvSpPr>
          <p:nvPr>
            <p:ph idx="1"/>
          </p:nvPr>
        </p:nvSpPr>
        <p:spPr>
          <a:xfrm>
            <a:off x="1295400" y="2209800"/>
            <a:ext cx="7467600" cy="3962400"/>
          </a:xfrm>
        </p:spPr>
        <p:txBody>
          <a:bodyPr/>
          <a:lstStyle/>
          <a:p>
            <a:pPr fontAlgn="auto">
              <a:defRPr/>
            </a:pPr>
            <a:r>
              <a:rPr lang="en-US" dirty="0" smtClean="0"/>
              <a:t>“If you’re good at ping-pong, you will probably be good at tennis.”</a:t>
            </a:r>
            <a:endParaRPr lang="en-US" dirty="0"/>
          </a:p>
        </p:txBody>
      </p:sp>
      <p:pic>
        <p:nvPicPr>
          <p:cNvPr id="37892" name="Picture 4"/>
          <p:cNvPicPr>
            <a:picLocks noChangeAspect="1" noChangeArrowheads="1"/>
          </p:cNvPicPr>
          <p:nvPr/>
        </p:nvPicPr>
        <p:blipFill>
          <a:blip r:embed="rId3" cstate="print"/>
          <a:srcRect/>
          <a:stretch>
            <a:fillRect/>
          </a:stretch>
        </p:blipFill>
        <p:spPr bwMode="auto">
          <a:xfrm>
            <a:off x="2590800" y="4343400"/>
            <a:ext cx="1524000" cy="2099441"/>
          </a:xfrm>
          <a:prstGeom prst="rect">
            <a:avLst/>
          </a:prstGeom>
          <a:noFill/>
          <a:ln w="9525">
            <a:noFill/>
            <a:miter lim="800000"/>
            <a:headEnd/>
            <a:tailEnd/>
          </a:ln>
        </p:spPr>
      </p:pic>
      <p:pic>
        <p:nvPicPr>
          <p:cNvPr id="37893" name="Picture 5"/>
          <p:cNvPicPr>
            <a:picLocks noChangeAspect="1" noChangeArrowheads="1"/>
          </p:cNvPicPr>
          <p:nvPr/>
        </p:nvPicPr>
        <p:blipFill>
          <a:blip r:embed="rId4" cstate="print"/>
          <a:srcRect/>
          <a:stretch>
            <a:fillRect/>
          </a:stretch>
        </p:blipFill>
        <p:spPr bwMode="auto">
          <a:xfrm>
            <a:off x="4876800" y="4343399"/>
            <a:ext cx="2986430" cy="21031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381000"/>
            <a:ext cx="7391400" cy="1143000"/>
          </a:xfrm>
        </p:spPr>
        <p:txBody>
          <a:bodyPr/>
          <a:lstStyle/>
          <a:p>
            <a:pPr algn="ctr" fontAlgn="auto">
              <a:spcAft>
                <a:spcPts val="0"/>
              </a:spcAft>
              <a:defRPr/>
            </a:pPr>
            <a:r>
              <a:rPr lang="en-US" dirty="0" smtClean="0"/>
              <a:t>Fallacies</a:t>
            </a:r>
            <a:endParaRPr lang="en-US" dirty="0"/>
          </a:p>
        </p:txBody>
      </p:sp>
      <p:sp>
        <p:nvSpPr>
          <p:cNvPr id="3" name="Content Placeholder 2"/>
          <p:cNvSpPr>
            <a:spLocks noGrp="1"/>
          </p:cNvSpPr>
          <p:nvPr>
            <p:ph idx="1"/>
          </p:nvPr>
        </p:nvSpPr>
        <p:spPr>
          <a:xfrm>
            <a:off x="1143000" y="1981200"/>
            <a:ext cx="7620000" cy="4495800"/>
          </a:xfrm>
        </p:spPr>
        <p:txBody>
          <a:bodyPr/>
          <a:lstStyle/>
          <a:p>
            <a:pPr fontAlgn="auto">
              <a:defRPr/>
            </a:pPr>
            <a:r>
              <a:rPr lang="en-US" dirty="0" smtClean="0"/>
              <a:t>Hasty generalization</a:t>
            </a:r>
          </a:p>
          <a:p>
            <a:pPr fontAlgn="auto">
              <a:defRPr/>
            </a:pPr>
            <a:r>
              <a:rPr lang="en-US" dirty="0" smtClean="0"/>
              <a:t>False cause</a:t>
            </a:r>
          </a:p>
          <a:p>
            <a:pPr fontAlgn="auto">
              <a:defRPr/>
            </a:pPr>
            <a:r>
              <a:rPr lang="en-US" dirty="0" smtClean="0"/>
              <a:t>Invalid analogy</a:t>
            </a:r>
          </a:p>
          <a:p>
            <a:pPr fontAlgn="auto">
              <a:defRPr/>
            </a:pPr>
            <a:r>
              <a:rPr lang="en-US" dirty="0" smtClean="0"/>
              <a:t>Bandwagon</a:t>
            </a:r>
          </a:p>
          <a:p>
            <a:pPr fontAlgn="auto">
              <a:defRPr/>
            </a:pPr>
            <a:r>
              <a:rPr lang="en-US" dirty="0" smtClean="0"/>
              <a:t>Red herring</a:t>
            </a:r>
          </a:p>
        </p:txBody>
      </p:sp>
      <p:sp>
        <p:nvSpPr>
          <p:cNvPr id="4" name="Right Arrow 3"/>
          <p:cNvSpPr/>
          <p:nvPr/>
        </p:nvSpPr>
        <p:spPr>
          <a:xfrm>
            <a:off x="8610600" y="6172200"/>
            <a:ext cx="304800" cy="304800"/>
          </a:xfrm>
          <a:prstGeom prst="rightArrow">
            <a:avLst>
              <a:gd name="adj1" fmla="val 43024"/>
              <a:gd name="adj2" fmla="val 53489"/>
            </a:avLst>
          </a:prstGeom>
          <a:solidFill>
            <a:srgbClr val="2B4C73"/>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fontAlgn="auto">
              <a:spcAft>
                <a:spcPts val="0"/>
              </a:spcAft>
              <a:defRPr/>
            </a:pPr>
            <a:r>
              <a:rPr lang="en-US" dirty="0" smtClean="0"/>
              <a:t>Methods of Persuasion</a:t>
            </a:r>
            <a:endParaRPr lang="en-US" dirty="0"/>
          </a:p>
        </p:txBody>
      </p:sp>
      <p:sp>
        <p:nvSpPr>
          <p:cNvPr id="3" name="Content Placeholder 2"/>
          <p:cNvSpPr>
            <a:spLocks noGrp="1"/>
          </p:cNvSpPr>
          <p:nvPr>
            <p:ph idx="1"/>
          </p:nvPr>
        </p:nvSpPr>
        <p:spPr>
          <a:xfrm>
            <a:off x="1143000" y="2133600"/>
            <a:ext cx="7696200" cy="4267200"/>
          </a:xfrm>
        </p:spPr>
        <p:txBody>
          <a:bodyPr/>
          <a:lstStyle/>
          <a:p>
            <a:pPr fontAlgn="auto">
              <a:defRPr/>
            </a:pPr>
            <a:r>
              <a:rPr lang="en-US" sz="3600" spc="-100" dirty="0" smtClean="0"/>
              <a:t>Ethos: Credibility, ethics of speaker</a:t>
            </a:r>
          </a:p>
          <a:p>
            <a:pPr fontAlgn="auto">
              <a:defRPr/>
            </a:pPr>
            <a:r>
              <a:rPr lang="en-US" sz="3600" spc="-100" dirty="0" smtClean="0"/>
              <a:t>Logos: Logic, reasoning, evidence</a:t>
            </a:r>
          </a:p>
          <a:p>
            <a:pPr fontAlgn="auto">
              <a:defRPr/>
            </a:pPr>
            <a:r>
              <a:rPr lang="en-US" sz="3600" dirty="0" smtClean="0"/>
              <a:t>Pathos: Emotional, </a:t>
            </a:r>
            <a:br>
              <a:rPr lang="en-US" sz="3600" dirty="0" smtClean="0"/>
            </a:br>
            <a:r>
              <a:rPr lang="en-US" sz="3600" dirty="0" smtClean="0"/>
              <a:t>motivational </a:t>
            </a:r>
          </a:p>
          <a:p>
            <a:pPr fontAlgn="auto">
              <a:defRPr/>
            </a:pPr>
            <a:endParaRPr lang="en-US" dirty="0"/>
          </a:p>
        </p:txBody>
      </p:sp>
      <p:pic>
        <p:nvPicPr>
          <p:cNvPr id="135170" name="Picture 2"/>
          <p:cNvPicPr>
            <a:picLocks noChangeAspect="1" noChangeArrowheads="1"/>
          </p:cNvPicPr>
          <p:nvPr/>
        </p:nvPicPr>
        <p:blipFill>
          <a:blip r:embed="rId3" cstate="print"/>
          <a:srcRect/>
          <a:stretch>
            <a:fillRect/>
          </a:stretch>
        </p:blipFill>
        <p:spPr bwMode="auto">
          <a:xfrm>
            <a:off x="6248400" y="3581400"/>
            <a:ext cx="2095500" cy="2790825"/>
          </a:xfrm>
          <a:prstGeom prst="rect">
            <a:avLst/>
          </a:prstGeom>
          <a:noFill/>
          <a:ln w="9525">
            <a:noFill/>
            <a:miter lim="800000"/>
            <a:headEnd/>
            <a:tailEnd/>
          </a:ln>
        </p:spPr>
      </p:pic>
      <p:sp>
        <p:nvSpPr>
          <p:cNvPr id="5" name="TextBox 4"/>
          <p:cNvSpPr txBox="1"/>
          <p:nvPr/>
        </p:nvSpPr>
        <p:spPr>
          <a:xfrm>
            <a:off x="3733800" y="5181600"/>
            <a:ext cx="2438400" cy="861774"/>
          </a:xfrm>
          <a:prstGeom prst="rect">
            <a:avLst/>
          </a:prstGeom>
          <a:noFill/>
        </p:spPr>
        <p:txBody>
          <a:bodyPr wrap="square" rtlCol="0">
            <a:spAutoFit/>
          </a:bodyPr>
          <a:lstStyle/>
          <a:p>
            <a:pPr algn="ctr"/>
            <a:r>
              <a:rPr lang="en-US" b="1" dirty="0" smtClean="0"/>
              <a:t>Aristotle</a:t>
            </a:r>
          </a:p>
          <a:p>
            <a:pPr algn="ctr"/>
            <a:r>
              <a:rPr lang="en-US" sz="1600" dirty="0" smtClean="0"/>
              <a:t>Greek Philosopher</a:t>
            </a:r>
          </a:p>
          <a:p>
            <a:pPr algn="ctr"/>
            <a:r>
              <a:rPr lang="en-US" sz="1600" dirty="0" smtClean="0"/>
              <a:t>384 BC – 322 BC</a:t>
            </a:r>
            <a:endParaRPr lang="en-US" sz="16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381000"/>
            <a:ext cx="7467600" cy="1143000"/>
          </a:xfrm>
        </p:spPr>
        <p:txBody>
          <a:bodyPr/>
          <a:lstStyle/>
          <a:p>
            <a:pPr algn="ctr" fontAlgn="auto">
              <a:spcAft>
                <a:spcPts val="0"/>
              </a:spcAft>
              <a:defRPr/>
            </a:pPr>
            <a:r>
              <a:rPr lang="en-US" dirty="0" smtClean="0"/>
              <a:t>Fallacies (cont.)</a:t>
            </a:r>
            <a:endParaRPr lang="en-US" dirty="0"/>
          </a:p>
        </p:txBody>
      </p:sp>
      <p:sp>
        <p:nvSpPr>
          <p:cNvPr id="3" name="Content Placeholder 2"/>
          <p:cNvSpPr>
            <a:spLocks noGrp="1"/>
          </p:cNvSpPr>
          <p:nvPr>
            <p:ph idx="1"/>
          </p:nvPr>
        </p:nvSpPr>
        <p:spPr>
          <a:xfrm>
            <a:off x="1143000" y="1981200"/>
            <a:ext cx="7620000" cy="4495800"/>
          </a:xfrm>
        </p:spPr>
        <p:txBody>
          <a:bodyPr/>
          <a:lstStyle/>
          <a:p>
            <a:pPr fontAlgn="auto">
              <a:defRPr/>
            </a:pPr>
            <a:r>
              <a:rPr lang="en-US" dirty="0" smtClean="0"/>
              <a:t>Ad hominem</a:t>
            </a:r>
          </a:p>
          <a:p>
            <a:pPr fontAlgn="auto">
              <a:defRPr/>
            </a:pPr>
            <a:r>
              <a:rPr lang="en-US" dirty="0" smtClean="0"/>
              <a:t>Either-or</a:t>
            </a:r>
          </a:p>
          <a:p>
            <a:pPr fontAlgn="auto">
              <a:defRPr/>
            </a:pPr>
            <a:r>
              <a:rPr lang="en-US" dirty="0" smtClean="0"/>
              <a:t>Slippery slope</a:t>
            </a:r>
          </a:p>
          <a:p>
            <a:pPr fontAlgn="auto">
              <a:defRPr/>
            </a:pPr>
            <a:r>
              <a:rPr lang="en-US" dirty="0" smtClean="0"/>
              <a:t>Appeal to tradition</a:t>
            </a:r>
          </a:p>
          <a:p>
            <a:pPr fontAlgn="auto">
              <a:defRPr/>
            </a:pPr>
            <a:r>
              <a:rPr lang="en-US" dirty="0" smtClean="0"/>
              <a:t>Appeal to novelty</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sz="5400" dirty="0" smtClean="0"/>
              <a:t>Hasty Generalization</a:t>
            </a:r>
            <a:endParaRPr lang="en-US" sz="5400" dirty="0"/>
          </a:p>
        </p:txBody>
      </p:sp>
      <p:sp>
        <p:nvSpPr>
          <p:cNvPr id="3" name="Content Placeholder 2"/>
          <p:cNvSpPr>
            <a:spLocks noGrp="1"/>
          </p:cNvSpPr>
          <p:nvPr>
            <p:ph idx="1"/>
          </p:nvPr>
        </p:nvSpPr>
        <p:spPr/>
        <p:txBody>
          <a:bodyPr/>
          <a:lstStyle/>
          <a:p>
            <a:pPr fontAlgn="auto">
              <a:defRPr/>
            </a:pPr>
            <a:r>
              <a:rPr lang="en-US" dirty="0" smtClean="0"/>
              <a:t>Jumping to conclusion based on insufficient evidence.</a:t>
            </a:r>
            <a:endParaRPr lang="en-US" dirty="0"/>
          </a:p>
        </p:txBody>
      </p:sp>
      <p:pic>
        <p:nvPicPr>
          <p:cNvPr id="40964" name="Picture 4"/>
          <p:cNvPicPr>
            <a:picLocks noChangeAspect="1" noChangeArrowheads="1"/>
          </p:cNvPicPr>
          <p:nvPr/>
        </p:nvPicPr>
        <p:blipFill>
          <a:blip r:embed="rId3" cstate="print"/>
          <a:srcRect/>
          <a:stretch>
            <a:fillRect/>
          </a:stretch>
        </p:blipFill>
        <p:spPr bwMode="auto">
          <a:xfrm>
            <a:off x="3352800" y="3962400"/>
            <a:ext cx="3048000" cy="240945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sz="5400" dirty="0" smtClean="0"/>
              <a:t>Hasty Generalization</a:t>
            </a:r>
            <a:endParaRPr lang="en-US" sz="5400" dirty="0"/>
          </a:p>
        </p:txBody>
      </p:sp>
      <p:sp>
        <p:nvSpPr>
          <p:cNvPr id="3" name="Content Placeholder 2"/>
          <p:cNvSpPr>
            <a:spLocks noGrp="1"/>
          </p:cNvSpPr>
          <p:nvPr>
            <p:ph idx="1"/>
          </p:nvPr>
        </p:nvSpPr>
        <p:spPr>
          <a:xfrm>
            <a:off x="1295400" y="2209800"/>
            <a:ext cx="7467600" cy="3962400"/>
          </a:xfrm>
        </p:spPr>
        <p:txBody>
          <a:bodyPr/>
          <a:lstStyle/>
          <a:p>
            <a:pPr fontAlgn="auto">
              <a:defRPr/>
            </a:pPr>
            <a:r>
              <a:rPr lang="en-US" sz="3600" dirty="0" smtClean="0"/>
              <a:t>“Throughout American history, military leaders have always made excellent Presidents. Look at the examples of George Washington, Andrew Jackson, and Dwight Eisenhower.”</a:t>
            </a:r>
            <a:endParaRPr lang="en-US" sz="36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381000"/>
            <a:ext cx="7391400" cy="1143000"/>
          </a:xfrm>
        </p:spPr>
        <p:txBody>
          <a:bodyPr/>
          <a:lstStyle/>
          <a:p>
            <a:pPr algn="ctr" fontAlgn="auto">
              <a:spcAft>
                <a:spcPts val="0"/>
              </a:spcAft>
              <a:defRPr/>
            </a:pPr>
            <a:r>
              <a:rPr lang="en-US" dirty="0" smtClean="0"/>
              <a:t>False Cause</a:t>
            </a:r>
            <a:endParaRPr lang="en-US" dirty="0"/>
          </a:p>
        </p:txBody>
      </p:sp>
      <p:sp>
        <p:nvSpPr>
          <p:cNvPr id="3" name="Content Placeholder 2"/>
          <p:cNvSpPr>
            <a:spLocks noGrp="1"/>
          </p:cNvSpPr>
          <p:nvPr>
            <p:ph idx="1"/>
          </p:nvPr>
        </p:nvSpPr>
        <p:spPr>
          <a:xfrm>
            <a:off x="1219200" y="2438400"/>
            <a:ext cx="7543800" cy="3962400"/>
          </a:xfrm>
        </p:spPr>
        <p:txBody>
          <a:bodyPr/>
          <a:lstStyle/>
          <a:p>
            <a:pPr fontAlgn="auto">
              <a:defRPr/>
            </a:pPr>
            <a:r>
              <a:rPr lang="en-US" sz="3600" dirty="0" smtClean="0"/>
              <a:t>Mistakenly assuming that because one event follows another, then the first event must have caused the second event.</a:t>
            </a:r>
            <a:endParaRPr lang="en-US" sz="3600" dirty="0"/>
          </a:p>
        </p:txBody>
      </p:sp>
      <p:pic>
        <p:nvPicPr>
          <p:cNvPr id="43012" name="Picture 4"/>
          <p:cNvPicPr>
            <a:picLocks noChangeAspect="1" noChangeArrowheads="1"/>
          </p:cNvPicPr>
          <p:nvPr/>
        </p:nvPicPr>
        <p:blipFill>
          <a:blip r:embed="rId3" cstate="print"/>
          <a:srcRect/>
          <a:stretch>
            <a:fillRect/>
          </a:stretch>
        </p:blipFill>
        <p:spPr bwMode="auto">
          <a:xfrm>
            <a:off x="4191000" y="4876800"/>
            <a:ext cx="1600200" cy="1600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381000"/>
            <a:ext cx="7467600" cy="1143000"/>
          </a:xfrm>
        </p:spPr>
        <p:txBody>
          <a:bodyPr/>
          <a:lstStyle/>
          <a:p>
            <a:pPr algn="ctr" fontAlgn="auto">
              <a:spcAft>
                <a:spcPts val="0"/>
              </a:spcAft>
              <a:defRPr/>
            </a:pPr>
            <a:r>
              <a:rPr lang="en-US" dirty="0" smtClean="0"/>
              <a:t>False Cause</a:t>
            </a:r>
            <a:endParaRPr lang="en-US" dirty="0"/>
          </a:p>
        </p:txBody>
      </p:sp>
      <p:sp>
        <p:nvSpPr>
          <p:cNvPr id="3" name="Content Placeholder 2"/>
          <p:cNvSpPr>
            <a:spLocks noGrp="1"/>
          </p:cNvSpPr>
          <p:nvPr>
            <p:ph idx="1"/>
          </p:nvPr>
        </p:nvSpPr>
        <p:spPr>
          <a:xfrm>
            <a:off x="1295400" y="2057400"/>
            <a:ext cx="7467600" cy="4343400"/>
          </a:xfrm>
        </p:spPr>
        <p:txBody>
          <a:bodyPr/>
          <a:lstStyle/>
          <a:p>
            <a:pPr fontAlgn="auto">
              <a:defRPr/>
            </a:pPr>
            <a:r>
              <a:rPr lang="en-US" sz="3200" dirty="0" smtClean="0"/>
              <a:t>“When a team from the NFC wins the Super Bowl, economic growth during the next year is stronger than when a team from the AFC wins the Super Bowl. Therefore, if we want economic growth, we should root for a team from the NFC to win this year’s Super Bowl.”</a:t>
            </a:r>
            <a:endParaRPr lang="en-US" sz="32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81000"/>
            <a:ext cx="7543800" cy="1143000"/>
          </a:xfrm>
        </p:spPr>
        <p:txBody>
          <a:bodyPr/>
          <a:lstStyle/>
          <a:p>
            <a:pPr algn="ctr" fontAlgn="auto">
              <a:spcAft>
                <a:spcPts val="0"/>
              </a:spcAft>
              <a:defRPr/>
            </a:pPr>
            <a:r>
              <a:rPr lang="en-US" dirty="0" smtClean="0"/>
              <a:t>Invalid Analogy</a:t>
            </a:r>
            <a:endParaRPr lang="en-US" dirty="0"/>
          </a:p>
        </p:txBody>
      </p:sp>
      <p:sp>
        <p:nvSpPr>
          <p:cNvPr id="3" name="Content Placeholder 2"/>
          <p:cNvSpPr>
            <a:spLocks noGrp="1"/>
          </p:cNvSpPr>
          <p:nvPr>
            <p:ph idx="1"/>
          </p:nvPr>
        </p:nvSpPr>
        <p:spPr/>
        <p:txBody>
          <a:bodyPr/>
          <a:lstStyle/>
          <a:p>
            <a:pPr fontAlgn="auto">
              <a:defRPr/>
            </a:pPr>
            <a:r>
              <a:rPr lang="en-US" dirty="0" smtClean="0"/>
              <a:t>Two cases being compared that are </a:t>
            </a:r>
            <a:r>
              <a:rPr lang="en-US" u="sng" dirty="0" smtClean="0"/>
              <a:t>not</a:t>
            </a:r>
            <a:r>
              <a:rPr lang="en-US" dirty="0" smtClean="0"/>
              <a:t> essentially alike.</a:t>
            </a: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381000"/>
            <a:ext cx="7467600" cy="1143000"/>
          </a:xfrm>
        </p:spPr>
        <p:txBody>
          <a:bodyPr/>
          <a:lstStyle/>
          <a:p>
            <a:pPr algn="ctr" fontAlgn="auto">
              <a:spcAft>
                <a:spcPts val="0"/>
              </a:spcAft>
              <a:defRPr/>
            </a:pPr>
            <a:r>
              <a:rPr lang="en-US" dirty="0" smtClean="0"/>
              <a:t>Invalid Analogy</a:t>
            </a:r>
            <a:endParaRPr lang="en-US" dirty="0"/>
          </a:p>
        </p:txBody>
      </p:sp>
      <p:sp>
        <p:nvSpPr>
          <p:cNvPr id="3" name="Content Placeholder 2"/>
          <p:cNvSpPr>
            <a:spLocks noGrp="1"/>
          </p:cNvSpPr>
          <p:nvPr>
            <p:ph idx="1"/>
          </p:nvPr>
        </p:nvSpPr>
        <p:spPr/>
        <p:txBody>
          <a:bodyPr/>
          <a:lstStyle/>
          <a:p>
            <a:pPr fontAlgn="auto">
              <a:defRPr/>
            </a:pPr>
            <a:r>
              <a:rPr lang="en-US" sz="3600" dirty="0" smtClean="0"/>
              <a:t>“Students are like nails. Just as nails must be hit on the head to get them to work, so must students.”</a:t>
            </a:r>
            <a:endParaRPr lang="en-US" sz="36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381000"/>
            <a:ext cx="7315200" cy="1143000"/>
          </a:xfrm>
        </p:spPr>
        <p:txBody>
          <a:bodyPr/>
          <a:lstStyle/>
          <a:p>
            <a:pPr algn="ctr" fontAlgn="auto">
              <a:spcAft>
                <a:spcPts val="0"/>
              </a:spcAft>
              <a:defRPr/>
            </a:pPr>
            <a:r>
              <a:rPr lang="en-US" dirty="0" smtClean="0"/>
              <a:t>Bandwagon</a:t>
            </a:r>
            <a:endParaRPr lang="en-US" dirty="0"/>
          </a:p>
        </p:txBody>
      </p:sp>
      <p:sp>
        <p:nvSpPr>
          <p:cNvPr id="3" name="Content Placeholder 2"/>
          <p:cNvSpPr>
            <a:spLocks noGrp="1"/>
          </p:cNvSpPr>
          <p:nvPr>
            <p:ph idx="1"/>
          </p:nvPr>
        </p:nvSpPr>
        <p:spPr/>
        <p:txBody>
          <a:bodyPr/>
          <a:lstStyle/>
          <a:p>
            <a:pPr fontAlgn="auto">
              <a:defRPr/>
            </a:pPr>
            <a:r>
              <a:rPr lang="en-US" dirty="0" smtClean="0"/>
              <a:t>Because something is popular, then it must be good or correct.</a:t>
            </a:r>
            <a:endParaRPr lang="en-US" dirty="0"/>
          </a:p>
        </p:txBody>
      </p:sp>
      <p:pic>
        <p:nvPicPr>
          <p:cNvPr id="47108" name="Picture 4"/>
          <p:cNvPicPr>
            <a:picLocks noChangeAspect="1" noChangeArrowheads="1"/>
          </p:cNvPicPr>
          <p:nvPr/>
        </p:nvPicPr>
        <p:blipFill>
          <a:blip r:embed="rId3" cstate="print"/>
          <a:srcRect/>
          <a:stretch>
            <a:fillRect/>
          </a:stretch>
        </p:blipFill>
        <p:spPr bwMode="auto">
          <a:xfrm>
            <a:off x="4191000" y="3810000"/>
            <a:ext cx="2857500" cy="2857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381000"/>
            <a:ext cx="7467600" cy="1143000"/>
          </a:xfrm>
        </p:spPr>
        <p:txBody>
          <a:bodyPr/>
          <a:lstStyle/>
          <a:p>
            <a:pPr algn="ctr" fontAlgn="auto">
              <a:spcAft>
                <a:spcPts val="0"/>
              </a:spcAft>
              <a:defRPr/>
            </a:pPr>
            <a:r>
              <a:rPr lang="en-US" dirty="0" smtClean="0"/>
              <a:t>Bandwagon</a:t>
            </a:r>
            <a:endParaRPr lang="en-US" dirty="0"/>
          </a:p>
        </p:txBody>
      </p:sp>
      <p:sp>
        <p:nvSpPr>
          <p:cNvPr id="3" name="Content Placeholder 2"/>
          <p:cNvSpPr>
            <a:spLocks noGrp="1"/>
          </p:cNvSpPr>
          <p:nvPr>
            <p:ph idx="1"/>
          </p:nvPr>
        </p:nvSpPr>
        <p:spPr>
          <a:xfrm>
            <a:off x="1295400" y="2286000"/>
            <a:ext cx="7467600" cy="3962400"/>
          </a:xfrm>
        </p:spPr>
        <p:txBody>
          <a:bodyPr/>
          <a:lstStyle/>
          <a:p>
            <a:pPr fontAlgn="auto">
              <a:defRPr/>
            </a:pPr>
            <a:r>
              <a:rPr lang="en-US" sz="3600" dirty="0" smtClean="0"/>
              <a:t>“The governor must be correct in his opposition to the death penalty; after all, public opinion polls show that 60 percent of the people support him.”</a:t>
            </a:r>
            <a:endParaRPr lang="en-US" sz="36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381000"/>
            <a:ext cx="7315200" cy="1143000"/>
          </a:xfrm>
        </p:spPr>
        <p:txBody>
          <a:bodyPr/>
          <a:lstStyle/>
          <a:p>
            <a:pPr algn="ctr" fontAlgn="auto">
              <a:spcAft>
                <a:spcPts val="0"/>
              </a:spcAft>
              <a:defRPr/>
            </a:pPr>
            <a:r>
              <a:rPr lang="en-US" dirty="0" smtClean="0"/>
              <a:t>Red Herring</a:t>
            </a:r>
            <a:endParaRPr lang="en-US" dirty="0"/>
          </a:p>
        </p:txBody>
      </p:sp>
      <p:sp>
        <p:nvSpPr>
          <p:cNvPr id="3" name="Content Placeholder 2"/>
          <p:cNvSpPr>
            <a:spLocks noGrp="1"/>
          </p:cNvSpPr>
          <p:nvPr>
            <p:ph idx="1"/>
          </p:nvPr>
        </p:nvSpPr>
        <p:spPr/>
        <p:txBody>
          <a:bodyPr/>
          <a:lstStyle/>
          <a:p>
            <a:pPr fontAlgn="auto">
              <a:defRPr/>
            </a:pPr>
            <a:r>
              <a:rPr lang="en-US" dirty="0" smtClean="0"/>
              <a:t>Irrelevant issue that diverts the listener's attention from the actual subject.</a:t>
            </a:r>
            <a:endParaRPr lang="en-US" dirty="0"/>
          </a:p>
        </p:txBody>
      </p:sp>
      <p:pic>
        <p:nvPicPr>
          <p:cNvPr id="49156" name="Picture 4"/>
          <p:cNvPicPr>
            <a:picLocks noChangeAspect="1" noChangeArrowheads="1"/>
          </p:cNvPicPr>
          <p:nvPr/>
        </p:nvPicPr>
        <p:blipFill>
          <a:blip r:embed="rId3" cstate="print"/>
          <a:srcRect/>
          <a:stretch>
            <a:fillRect/>
          </a:stretch>
        </p:blipFill>
        <p:spPr bwMode="auto">
          <a:xfrm flipH="1">
            <a:off x="3124200" y="4648200"/>
            <a:ext cx="3028950" cy="1514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Credibility (Ethos)</a:t>
            </a:r>
            <a:endParaRPr lang="en-US" dirty="0"/>
          </a:p>
        </p:txBody>
      </p:sp>
      <p:sp>
        <p:nvSpPr>
          <p:cNvPr id="3" name="Content Placeholder 2"/>
          <p:cNvSpPr>
            <a:spLocks noGrp="1"/>
          </p:cNvSpPr>
          <p:nvPr>
            <p:ph idx="1"/>
          </p:nvPr>
        </p:nvSpPr>
        <p:spPr>
          <a:xfrm>
            <a:off x="1295400" y="2438400"/>
            <a:ext cx="3505200" cy="3962400"/>
          </a:xfrm>
        </p:spPr>
        <p:txBody>
          <a:bodyPr/>
          <a:lstStyle/>
          <a:p>
            <a:pPr fontAlgn="auto">
              <a:defRPr/>
            </a:pPr>
            <a:r>
              <a:rPr lang="en-US" dirty="0" smtClean="0"/>
              <a:t>Perception of speaker’s competence and character.</a:t>
            </a:r>
            <a:endParaRPr lang="en-US" dirty="0"/>
          </a:p>
        </p:txBody>
      </p:sp>
      <p:pic>
        <p:nvPicPr>
          <p:cNvPr id="4" name="Picture Placeholder 4" descr="PPT-Ch17-1.jpg"/>
          <p:cNvPicPr preferRelativeResize="0">
            <a:picLocks noChangeAspect="1"/>
          </p:cNvPicPr>
          <p:nvPr/>
        </p:nvPicPr>
        <p:blipFill>
          <a:blip r:embed="rId3" cstate="print"/>
          <a:srcRect l="6000" r="42000"/>
          <a:stretch>
            <a:fillRect/>
          </a:stretch>
        </p:blipFill>
        <p:spPr>
          <a:xfrm>
            <a:off x="5113338" y="2074863"/>
            <a:ext cx="3268662" cy="4173537"/>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381000"/>
            <a:ext cx="7315200" cy="1143000"/>
          </a:xfrm>
        </p:spPr>
        <p:txBody>
          <a:bodyPr/>
          <a:lstStyle/>
          <a:p>
            <a:pPr algn="ctr" fontAlgn="auto">
              <a:spcAft>
                <a:spcPts val="0"/>
              </a:spcAft>
              <a:defRPr/>
            </a:pPr>
            <a:r>
              <a:rPr lang="en-US" dirty="0" smtClean="0"/>
              <a:t>Red Herring</a:t>
            </a:r>
            <a:endParaRPr lang="en-US" dirty="0"/>
          </a:p>
        </p:txBody>
      </p:sp>
      <p:sp>
        <p:nvSpPr>
          <p:cNvPr id="3" name="Content Placeholder 2"/>
          <p:cNvSpPr>
            <a:spLocks noGrp="1"/>
          </p:cNvSpPr>
          <p:nvPr>
            <p:ph idx="1"/>
          </p:nvPr>
        </p:nvSpPr>
        <p:spPr>
          <a:xfrm>
            <a:off x="1295400" y="2209800"/>
            <a:ext cx="7467600" cy="3962400"/>
          </a:xfrm>
        </p:spPr>
        <p:txBody>
          <a:bodyPr/>
          <a:lstStyle/>
          <a:p>
            <a:pPr fontAlgn="auto">
              <a:defRPr/>
            </a:pPr>
            <a:r>
              <a:rPr lang="en-US" sz="3600" dirty="0" smtClean="0"/>
              <a:t>“How dare my opponents accuse me of political corruption at a time when we are working to reduce the $10 million budget deficit that I inherited from the previous administration.”</a:t>
            </a:r>
            <a:endParaRPr lang="en-US" sz="36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381000"/>
            <a:ext cx="7467600" cy="1143000"/>
          </a:xfrm>
        </p:spPr>
        <p:txBody>
          <a:bodyPr/>
          <a:lstStyle/>
          <a:p>
            <a:pPr algn="ctr" fontAlgn="auto">
              <a:spcAft>
                <a:spcPts val="0"/>
              </a:spcAft>
              <a:defRPr/>
            </a:pPr>
            <a:r>
              <a:rPr lang="en-US" dirty="0" smtClean="0"/>
              <a:t>Ad Hominem</a:t>
            </a:r>
            <a:endParaRPr lang="en-US" dirty="0"/>
          </a:p>
        </p:txBody>
      </p:sp>
      <p:sp>
        <p:nvSpPr>
          <p:cNvPr id="3" name="Content Placeholder 2"/>
          <p:cNvSpPr>
            <a:spLocks noGrp="1"/>
          </p:cNvSpPr>
          <p:nvPr>
            <p:ph idx="1"/>
          </p:nvPr>
        </p:nvSpPr>
        <p:spPr/>
        <p:txBody>
          <a:bodyPr/>
          <a:lstStyle/>
          <a:p>
            <a:pPr fontAlgn="auto">
              <a:defRPr/>
            </a:pPr>
            <a:r>
              <a:rPr lang="en-US" dirty="0" smtClean="0"/>
              <a:t>Attacking an individual on a personal level rather than dealing with real issue at hand.</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381000"/>
            <a:ext cx="7315200" cy="1143000"/>
          </a:xfrm>
        </p:spPr>
        <p:txBody>
          <a:bodyPr/>
          <a:lstStyle/>
          <a:p>
            <a:pPr algn="ctr" fontAlgn="auto">
              <a:spcAft>
                <a:spcPts val="0"/>
              </a:spcAft>
              <a:defRPr/>
            </a:pPr>
            <a:r>
              <a:rPr lang="en-US" dirty="0" smtClean="0"/>
              <a:t>Ad Hominem</a:t>
            </a:r>
            <a:endParaRPr lang="en-US" dirty="0"/>
          </a:p>
        </p:txBody>
      </p:sp>
      <p:sp>
        <p:nvSpPr>
          <p:cNvPr id="3" name="Content Placeholder 2"/>
          <p:cNvSpPr>
            <a:spLocks noGrp="1"/>
          </p:cNvSpPr>
          <p:nvPr>
            <p:ph idx="1"/>
          </p:nvPr>
        </p:nvSpPr>
        <p:spPr>
          <a:xfrm>
            <a:off x="1295400" y="2286000"/>
            <a:ext cx="7467600" cy="3962400"/>
          </a:xfrm>
        </p:spPr>
        <p:txBody>
          <a:bodyPr/>
          <a:lstStyle/>
          <a:p>
            <a:pPr fontAlgn="auto">
              <a:defRPr/>
            </a:pPr>
            <a:r>
              <a:rPr lang="en-US" sz="3600" dirty="0" smtClean="0"/>
              <a:t>“The town supervisor has a number of very interesting economic proposals, but let’s not forget that he comes from a very wealthy family, and never held a </a:t>
            </a:r>
            <a:r>
              <a:rPr lang="en-US" sz="3600" i="1" dirty="0" smtClean="0"/>
              <a:t>real</a:t>
            </a:r>
            <a:r>
              <a:rPr lang="en-US" sz="3600" dirty="0" smtClean="0"/>
              <a:t> job in his life.”</a:t>
            </a:r>
            <a:endParaRPr lang="en-US" sz="36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381000"/>
            <a:ext cx="7467600" cy="1143000"/>
          </a:xfrm>
        </p:spPr>
        <p:txBody>
          <a:bodyPr/>
          <a:lstStyle/>
          <a:p>
            <a:pPr algn="ctr" fontAlgn="auto">
              <a:spcAft>
                <a:spcPts val="0"/>
              </a:spcAft>
              <a:defRPr/>
            </a:pPr>
            <a:r>
              <a:rPr lang="en-US" dirty="0" smtClean="0"/>
              <a:t>Either-Or</a:t>
            </a:r>
            <a:endParaRPr lang="en-US" dirty="0"/>
          </a:p>
        </p:txBody>
      </p:sp>
      <p:sp>
        <p:nvSpPr>
          <p:cNvPr id="3" name="Content Placeholder 2"/>
          <p:cNvSpPr>
            <a:spLocks noGrp="1"/>
          </p:cNvSpPr>
          <p:nvPr>
            <p:ph idx="1"/>
          </p:nvPr>
        </p:nvSpPr>
        <p:spPr/>
        <p:txBody>
          <a:bodyPr/>
          <a:lstStyle/>
          <a:p>
            <a:pPr fontAlgn="auto">
              <a:defRPr/>
            </a:pPr>
            <a:r>
              <a:rPr lang="en-US" dirty="0" smtClean="0"/>
              <a:t>Forcing a choice between two alternatives when more than two really exist.</a:t>
            </a:r>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381000"/>
            <a:ext cx="7391400" cy="1143000"/>
          </a:xfrm>
        </p:spPr>
        <p:txBody>
          <a:bodyPr/>
          <a:lstStyle/>
          <a:p>
            <a:pPr algn="ctr" fontAlgn="auto">
              <a:spcAft>
                <a:spcPts val="0"/>
              </a:spcAft>
              <a:defRPr/>
            </a:pPr>
            <a:r>
              <a:rPr lang="en-US" dirty="0" smtClean="0"/>
              <a:t>Either-Or</a:t>
            </a:r>
            <a:endParaRPr lang="en-US" dirty="0"/>
          </a:p>
        </p:txBody>
      </p:sp>
      <p:sp>
        <p:nvSpPr>
          <p:cNvPr id="3" name="Content Placeholder 2"/>
          <p:cNvSpPr>
            <a:spLocks noGrp="1"/>
          </p:cNvSpPr>
          <p:nvPr>
            <p:ph idx="1"/>
          </p:nvPr>
        </p:nvSpPr>
        <p:spPr/>
        <p:txBody>
          <a:bodyPr/>
          <a:lstStyle/>
          <a:p>
            <a:pPr fontAlgn="auto">
              <a:defRPr/>
            </a:pPr>
            <a:r>
              <a:rPr lang="en-US" dirty="0" smtClean="0"/>
              <a:t>“To eliminate the deficit, the government must either raise taxes </a:t>
            </a:r>
            <a:r>
              <a:rPr lang="en-US" i="1" dirty="0" smtClean="0"/>
              <a:t>or</a:t>
            </a:r>
            <a:r>
              <a:rPr lang="en-US" dirty="0" smtClean="0"/>
              <a:t> eliminate services for the poor.”</a:t>
            </a: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381000"/>
            <a:ext cx="7391400" cy="1143000"/>
          </a:xfrm>
        </p:spPr>
        <p:txBody>
          <a:bodyPr/>
          <a:lstStyle/>
          <a:p>
            <a:pPr algn="ctr" fontAlgn="auto">
              <a:spcAft>
                <a:spcPts val="0"/>
              </a:spcAft>
              <a:defRPr/>
            </a:pPr>
            <a:r>
              <a:rPr lang="en-US" dirty="0" smtClean="0"/>
              <a:t>Slippery Slope</a:t>
            </a:r>
            <a:endParaRPr lang="en-US" dirty="0"/>
          </a:p>
        </p:txBody>
      </p:sp>
      <p:sp>
        <p:nvSpPr>
          <p:cNvPr id="3" name="Content Placeholder 2"/>
          <p:cNvSpPr>
            <a:spLocks noGrp="1"/>
          </p:cNvSpPr>
          <p:nvPr>
            <p:ph idx="1"/>
          </p:nvPr>
        </p:nvSpPr>
        <p:spPr/>
        <p:txBody>
          <a:bodyPr/>
          <a:lstStyle/>
          <a:p>
            <a:pPr fontAlgn="auto">
              <a:defRPr/>
            </a:pPr>
            <a:r>
              <a:rPr lang="en-US" dirty="0" smtClean="0"/>
              <a:t>Assuming that the first step will lead to later steps that can’t be prevented.</a:t>
            </a:r>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381000"/>
            <a:ext cx="7391400" cy="1143000"/>
          </a:xfrm>
        </p:spPr>
        <p:txBody>
          <a:bodyPr/>
          <a:lstStyle/>
          <a:p>
            <a:pPr algn="ctr" fontAlgn="auto">
              <a:spcAft>
                <a:spcPts val="0"/>
              </a:spcAft>
              <a:defRPr/>
            </a:pPr>
            <a:r>
              <a:rPr lang="en-US" dirty="0" smtClean="0"/>
              <a:t>Slippery Slope</a:t>
            </a:r>
            <a:endParaRPr lang="en-US" dirty="0"/>
          </a:p>
        </p:txBody>
      </p:sp>
      <p:sp>
        <p:nvSpPr>
          <p:cNvPr id="3" name="Content Placeholder 2"/>
          <p:cNvSpPr>
            <a:spLocks noGrp="1"/>
          </p:cNvSpPr>
          <p:nvPr>
            <p:ph idx="1"/>
          </p:nvPr>
        </p:nvSpPr>
        <p:spPr>
          <a:xfrm>
            <a:off x="1295400" y="2209800"/>
            <a:ext cx="7467600" cy="3962400"/>
          </a:xfrm>
        </p:spPr>
        <p:txBody>
          <a:bodyPr/>
          <a:lstStyle/>
          <a:p>
            <a:pPr fontAlgn="auto">
              <a:defRPr/>
            </a:pPr>
            <a:r>
              <a:rPr lang="en-US" sz="3400" dirty="0" smtClean="0"/>
              <a:t>“Now that the TSA is allowed to use full-body scanners and invasive pat-downs before letting us through airport security, it’s only a matter of time before they strip-search every man, woman, and child who wants to fly on a plane.”</a:t>
            </a:r>
            <a:endParaRPr lang="en-US" sz="3400"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381000"/>
            <a:ext cx="7391400" cy="1143000"/>
          </a:xfrm>
        </p:spPr>
        <p:txBody>
          <a:bodyPr/>
          <a:lstStyle/>
          <a:p>
            <a:pPr algn="ctr" fontAlgn="auto">
              <a:spcAft>
                <a:spcPts val="0"/>
              </a:spcAft>
              <a:defRPr/>
            </a:pPr>
            <a:r>
              <a:rPr lang="en-US" dirty="0" smtClean="0"/>
              <a:t>Appeal to Tradition</a:t>
            </a:r>
            <a:endParaRPr lang="en-US" dirty="0"/>
          </a:p>
        </p:txBody>
      </p:sp>
      <p:sp>
        <p:nvSpPr>
          <p:cNvPr id="3" name="Content Placeholder 2"/>
          <p:cNvSpPr>
            <a:spLocks noGrp="1"/>
          </p:cNvSpPr>
          <p:nvPr>
            <p:ph idx="1"/>
          </p:nvPr>
        </p:nvSpPr>
        <p:spPr>
          <a:xfrm>
            <a:off x="1295400" y="2362200"/>
            <a:ext cx="7467600" cy="3962400"/>
          </a:xfrm>
        </p:spPr>
        <p:txBody>
          <a:bodyPr/>
          <a:lstStyle/>
          <a:p>
            <a:pPr fontAlgn="auto">
              <a:defRPr/>
            </a:pPr>
            <a:r>
              <a:rPr lang="en-US" sz="3800" dirty="0" smtClean="0"/>
              <a:t>Assuming that something old is automatically better than something new.</a:t>
            </a:r>
            <a:endParaRPr lang="en-US" sz="3800" dirty="0"/>
          </a:p>
        </p:txBody>
      </p:sp>
      <p:pic>
        <p:nvPicPr>
          <p:cNvPr id="57348" name="Picture 4"/>
          <p:cNvPicPr>
            <a:picLocks noChangeAspect="1" noChangeArrowheads="1"/>
          </p:cNvPicPr>
          <p:nvPr/>
        </p:nvPicPr>
        <p:blipFill>
          <a:blip r:embed="rId3" cstate="print"/>
          <a:srcRect/>
          <a:stretch>
            <a:fillRect/>
          </a:stretch>
        </p:blipFill>
        <p:spPr bwMode="auto">
          <a:xfrm>
            <a:off x="3429000" y="4419600"/>
            <a:ext cx="2571750" cy="2057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Appeal to Tradition</a:t>
            </a:r>
            <a:endParaRPr lang="en-US" dirty="0"/>
          </a:p>
        </p:txBody>
      </p:sp>
      <p:sp>
        <p:nvSpPr>
          <p:cNvPr id="3" name="Content Placeholder 2"/>
          <p:cNvSpPr>
            <a:spLocks noGrp="1"/>
          </p:cNvSpPr>
          <p:nvPr>
            <p:ph idx="1"/>
          </p:nvPr>
        </p:nvSpPr>
        <p:spPr>
          <a:xfrm>
            <a:off x="1295400" y="2209800"/>
            <a:ext cx="7467600" cy="4267200"/>
          </a:xfrm>
        </p:spPr>
        <p:txBody>
          <a:bodyPr/>
          <a:lstStyle/>
          <a:p>
            <a:pPr fontAlgn="auto">
              <a:defRPr/>
            </a:pPr>
            <a:r>
              <a:rPr lang="en-US" sz="3400" dirty="0" smtClean="0"/>
              <a:t>“I don’t see any reason to abolish the electoral college. It has been around since the adoption of the U.S. Constitution in 1787, and we should keep it as long as the United States continues to exist.”</a:t>
            </a:r>
            <a:endParaRPr lang="en-US" sz="3400"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381000"/>
            <a:ext cx="7315200" cy="1143000"/>
          </a:xfrm>
        </p:spPr>
        <p:txBody>
          <a:bodyPr/>
          <a:lstStyle/>
          <a:p>
            <a:pPr algn="ctr" fontAlgn="auto">
              <a:spcAft>
                <a:spcPts val="0"/>
              </a:spcAft>
              <a:defRPr/>
            </a:pPr>
            <a:r>
              <a:rPr lang="en-US" dirty="0" smtClean="0"/>
              <a:t>Appeal to Novelty</a:t>
            </a:r>
            <a:endParaRPr lang="en-US" dirty="0"/>
          </a:p>
        </p:txBody>
      </p:sp>
      <p:sp>
        <p:nvSpPr>
          <p:cNvPr id="3" name="Content Placeholder 2"/>
          <p:cNvSpPr>
            <a:spLocks noGrp="1"/>
          </p:cNvSpPr>
          <p:nvPr>
            <p:ph idx="1"/>
          </p:nvPr>
        </p:nvSpPr>
        <p:spPr/>
        <p:txBody>
          <a:bodyPr/>
          <a:lstStyle/>
          <a:p>
            <a:pPr fontAlgn="auto">
              <a:defRPr/>
            </a:pPr>
            <a:r>
              <a:rPr lang="en-US" dirty="0" smtClean="0"/>
              <a:t>Assuming that something new is automatically better than something old.</a:t>
            </a:r>
            <a:endParaRPr lang="en-US" dirty="0"/>
          </a:p>
        </p:txBody>
      </p:sp>
      <p:pic>
        <p:nvPicPr>
          <p:cNvPr id="59396" name="Picture 4"/>
          <p:cNvPicPr>
            <a:picLocks noChangeAspect="1" noChangeArrowheads="1"/>
          </p:cNvPicPr>
          <p:nvPr/>
        </p:nvPicPr>
        <p:blipFill>
          <a:blip r:embed="rId3" cstate="print"/>
          <a:srcRect/>
          <a:stretch>
            <a:fillRect/>
          </a:stretch>
        </p:blipFill>
        <p:spPr bwMode="auto">
          <a:xfrm>
            <a:off x="5257800" y="3962400"/>
            <a:ext cx="2895600" cy="236860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Types of Credibility</a:t>
            </a:r>
            <a:endParaRPr lang="en-US" dirty="0"/>
          </a:p>
        </p:txBody>
      </p:sp>
      <p:sp>
        <p:nvSpPr>
          <p:cNvPr id="3" name="Content Placeholder 2"/>
          <p:cNvSpPr>
            <a:spLocks noGrp="1"/>
          </p:cNvSpPr>
          <p:nvPr>
            <p:ph idx="1"/>
          </p:nvPr>
        </p:nvSpPr>
        <p:spPr>
          <a:xfrm>
            <a:off x="1143000" y="2209800"/>
            <a:ext cx="7620000" cy="4114800"/>
          </a:xfrm>
        </p:spPr>
        <p:txBody>
          <a:bodyPr/>
          <a:lstStyle/>
          <a:p>
            <a:pPr fontAlgn="auto">
              <a:defRPr/>
            </a:pPr>
            <a:r>
              <a:rPr lang="en-US" dirty="0" smtClean="0"/>
              <a:t>Initial: before speech</a:t>
            </a:r>
          </a:p>
          <a:p>
            <a:pPr fontAlgn="auto">
              <a:defRPr/>
            </a:pPr>
            <a:r>
              <a:rPr lang="en-US" dirty="0" smtClean="0"/>
              <a:t>Derived: produced during speech</a:t>
            </a:r>
          </a:p>
          <a:p>
            <a:pPr fontAlgn="auto">
              <a:defRPr/>
            </a:pPr>
            <a:r>
              <a:rPr lang="en-US" dirty="0" smtClean="0"/>
              <a:t>Terminal: at end of speech</a:t>
            </a:r>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381000"/>
            <a:ext cx="7391400" cy="1143000"/>
          </a:xfrm>
        </p:spPr>
        <p:txBody>
          <a:bodyPr/>
          <a:lstStyle/>
          <a:p>
            <a:pPr algn="ctr" fontAlgn="auto">
              <a:spcAft>
                <a:spcPts val="0"/>
              </a:spcAft>
              <a:defRPr/>
            </a:pPr>
            <a:r>
              <a:rPr lang="en-US" dirty="0" smtClean="0"/>
              <a:t>Appeal to Novelty</a:t>
            </a:r>
            <a:endParaRPr lang="en-US" dirty="0"/>
          </a:p>
        </p:txBody>
      </p:sp>
      <p:sp>
        <p:nvSpPr>
          <p:cNvPr id="3" name="Content Placeholder 2"/>
          <p:cNvSpPr>
            <a:spLocks noGrp="1"/>
          </p:cNvSpPr>
          <p:nvPr>
            <p:ph idx="1"/>
          </p:nvPr>
        </p:nvSpPr>
        <p:spPr>
          <a:xfrm>
            <a:off x="1371600" y="2362200"/>
            <a:ext cx="7239000" cy="3962400"/>
          </a:xfrm>
        </p:spPr>
        <p:txBody>
          <a:bodyPr/>
          <a:lstStyle/>
          <a:p>
            <a:pPr fontAlgn="auto">
              <a:defRPr/>
            </a:pPr>
            <a:r>
              <a:rPr lang="en-US" sz="3600" dirty="0" smtClean="0"/>
              <a:t>“Everyone who owns an Android smart-phone should upgrade to the new ‘Ice Cream Sandwich’ operating system because it just came out and it has lots of new features.”</a:t>
            </a:r>
            <a:endParaRPr lang="en-US" sz="3600"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848600" cy="1143000"/>
          </a:xfrm>
        </p:spPr>
        <p:txBody>
          <a:bodyPr>
            <a:normAutofit/>
          </a:bodyPr>
          <a:lstStyle/>
          <a:p>
            <a:pPr algn="ctr" fontAlgn="auto">
              <a:spcAft>
                <a:spcPts val="0"/>
              </a:spcAft>
              <a:defRPr/>
            </a:pPr>
            <a:r>
              <a:rPr lang="en-US" dirty="0" smtClean="0"/>
              <a:t>Examples of Fallacies</a:t>
            </a:r>
            <a:endParaRPr lang="en-US" dirty="0"/>
          </a:p>
        </p:txBody>
      </p:sp>
    </p:spTree>
    <p:controls>
      <p:control spid="138242" name="ShockwaveFlash1" r:id="rId2" imgW="6400000" imgH="4800000"/>
    </p:controls>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81000"/>
            <a:ext cx="8229600" cy="1143000"/>
          </a:xfrm>
        </p:spPr>
        <p:txBody>
          <a:bodyPr>
            <a:normAutofit fontScale="90000"/>
          </a:bodyPr>
          <a:lstStyle/>
          <a:p>
            <a:pPr algn="ctr" fontAlgn="auto">
              <a:spcAft>
                <a:spcPts val="0"/>
              </a:spcAft>
              <a:defRPr/>
            </a:pPr>
            <a:r>
              <a:rPr lang="en-US" spc="-100" dirty="0" smtClean="0"/>
              <a:t>Emotional Appeals (Pathos)</a:t>
            </a:r>
            <a:endParaRPr lang="en-US" spc="-100" dirty="0"/>
          </a:p>
        </p:txBody>
      </p:sp>
      <p:sp>
        <p:nvSpPr>
          <p:cNvPr id="3" name="Content Placeholder 2"/>
          <p:cNvSpPr>
            <a:spLocks noGrp="1"/>
          </p:cNvSpPr>
          <p:nvPr>
            <p:ph idx="1"/>
          </p:nvPr>
        </p:nvSpPr>
        <p:spPr>
          <a:xfrm>
            <a:off x="1295400" y="2209800"/>
            <a:ext cx="7467600" cy="3962400"/>
          </a:xfrm>
        </p:spPr>
        <p:txBody>
          <a:bodyPr/>
          <a:lstStyle/>
          <a:p>
            <a:pPr fontAlgn="auto">
              <a:defRPr/>
            </a:pPr>
            <a:r>
              <a:rPr lang="en-US" dirty="0" smtClean="0"/>
              <a:t>Appeals intended to evoke sadness, </a:t>
            </a:r>
            <a:br>
              <a:rPr lang="en-US" dirty="0" smtClean="0"/>
            </a:br>
            <a:r>
              <a:rPr lang="en-US" dirty="0" smtClean="0"/>
              <a:t>anger,</a:t>
            </a:r>
            <a:br>
              <a:rPr lang="en-US" dirty="0" smtClean="0"/>
            </a:br>
            <a:r>
              <a:rPr lang="en-US" dirty="0" smtClean="0"/>
              <a:t>happiness, </a:t>
            </a:r>
            <a:br>
              <a:rPr lang="en-US" dirty="0" smtClean="0"/>
            </a:br>
            <a:r>
              <a:rPr lang="en-US" dirty="0" smtClean="0"/>
              <a:t>pride, etc.</a:t>
            </a:r>
            <a:endParaRPr lang="en-US" dirty="0"/>
          </a:p>
        </p:txBody>
      </p:sp>
      <p:pic>
        <p:nvPicPr>
          <p:cNvPr id="4" name="Picture Placeholder 4" descr="PPT-Ch17-5.jpg"/>
          <p:cNvPicPr>
            <a:picLocks noChangeAspect="1"/>
          </p:cNvPicPr>
          <p:nvPr/>
        </p:nvPicPr>
        <p:blipFill>
          <a:blip r:embed="rId3" cstate="print"/>
          <a:srcRect l="5000" t="3078" r="8333" b="3078"/>
          <a:stretch>
            <a:fillRect/>
          </a:stretch>
        </p:blipFill>
        <p:spPr>
          <a:xfrm>
            <a:off x="4419600" y="3048000"/>
            <a:ext cx="3962400" cy="2857500"/>
          </a:xfrm>
          <a:prstGeom prst="rect">
            <a:avLst/>
          </a:prstGeom>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381000"/>
            <a:ext cx="7391400" cy="1143000"/>
          </a:xfrm>
        </p:spPr>
        <p:txBody>
          <a:bodyPr>
            <a:normAutofit fontScale="90000"/>
          </a:bodyPr>
          <a:lstStyle/>
          <a:p>
            <a:pPr algn="ctr" fontAlgn="auto">
              <a:spcAft>
                <a:spcPts val="0"/>
              </a:spcAft>
              <a:defRPr/>
            </a:pPr>
            <a:r>
              <a:rPr lang="en-US" dirty="0" smtClean="0"/>
              <a:t>Appealing to Emotions</a:t>
            </a:r>
            <a:endParaRPr lang="en-US" dirty="0"/>
          </a:p>
        </p:txBody>
      </p:sp>
      <p:sp>
        <p:nvSpPr>
          <p:cNvPr id="3" name="Content Placeholder 2"/>
          <p:cNvSpPr>
            <a:spLocks noGrp="1"/>
          </p:cNvSpPr>
          <p:nvPr>
            <p:ph idx="1"/>
          </p:nvPr>
        </p:nvSpPr>
        <p:spPr>
          <a:xfrm>
            <a:off x="1143000" y="2133600"/>
            <a:ext cx="7620000" cy="4267200"/>
          </a:xfrm>
        </p:spPr>
        <p:txBody>
          <a:bodyPr/>
          <a:lstStyle/>
          <a:p>
            <a:pPr fontAlgn="auto">
              <a:defRPr/>
            </a:pPr>
            <a:r>
              <a:rPr lang="en-US" dirty="0" smtClean="0"/>
              <a:t>Use emotional language</a:t>
            </a:r>
          </a:p>
          <a:p>
            <a:pPr fontAlgn="auto">
              <a:defRPr/>
            </a:pPr>
            <a:r>
              <a:rPr lang="en-US" dirty="0" smtClean="0"/>
              <a:t>Develop vivid examples.</a:t>
            </a:r>
          </a:p>
          <a:p>
            <a:pPr fontAlgn="auto">
              <a:defRPr/>
            </a:pPr>
            <a:r>
              <a:rPr lang="en-US" dirty="0" smtClean="0"/>
              <a:t>Speak with sincerity, conviction.</a:t>
            </a:r>
            <a:endParaRPr 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sz="5200" dirty="0" smtClean="0"/>
              <a:t>Appealing to Emotions</a:t>
            </a:r>
            <a:endParaRPr lang="en-US" sz="5200" dirty="0"/>
          </a:p>
        </p:txBody>
      </p:sp>
      <p:pic>
        <p:nvPicPr>
          <p:cNvPr id="4" name="Video17.4.wmv">
            <a:hlinkClick r:id="" action="ppaction://media"/>
          </p:cNvPr>
          <p:cNvPicPr>
            <a:picLocks noGrp="1" noRot="1" noChangeAspect="1"/>
          </p:cNvPicPr>
          <p:nvPr>
            <p:ph type="media" sz="quarter" idx="10"/>
            <a:videoFile r:link="rId1"/>
          </p:nvPr>
        </p:nvPicPr>
        <p:blipFill>
          <a:blip r:embed="rId4" cstate="print"/>
          <a:stretch>
            <a:fillRect/>
          </a:stretch>
        </p:blipFill>
        <p:spPr>
          <a:xfrm>
            <a:off x="1906588" y="1676400"/>
            <a:ext cx="6096000" cy="4572000"/>
          </a:xfr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381000"/>
            <a:ext cx="7620000" cy="1143000"/>
          </a:xfrm>
        </p:spPr>
        <p:txBody>
          <a:bodyPr>
            <a:noAutofit/>
          </a:bodyPr>
          <a:lstStyle/>
          <a:p>
            <a:pPr algn="ctr" fontAlgn="auto">
              <a:spcAft>
                <a:spcPts val="0"/>
              </a:spcAft>
              <a:defRPr/>
            </a:pPr>
            <a:r>
              <a:rPr lang="en-US" sz="4600" dirty="0" smtClean="0"/>
              <a:t>Ethical Emotional Appeals</a:t>
            </a:r>
            <a:endParaRPr lang="en-US" sz="4600" dirty="0"/>
          </a:p>
        </p:txBody>
      </p:sp>
      <p:sp>
        <p:nvSpPr>
          <p:cNvPr id="3" name="Content Placeholder 2"/>
          <p:cNvSpPr>
            <a:spLocks noGrp="1"/>
          </p:cNvSpPr>
          <p:nvPr>
            <p:ph idx="1"/>
          </p:nvPr>
        </p:nvSpPr>
        <p:spPr>
          <a:xfrm>
            <a:off x="1143000" y="2286000"/>
            <a:ext cx="7620000" cy="4114800"/>
          </a:xfrm>
        </p:spPr>
        <p:txBody>
          <a:bodyPr/>
          <a:lstStyle/>
          <a:p>
            <a:pPr fontAlgn="auto">
              <a:defRPr/>
            </a:pPr>
            <a:r>
              <a:rPr lang="en-US" dirty="0" smtClean="0"/>
              <a:t>Make appropriate to topic.</a:t>
            </a:r>
          </a:p>
          <a:p>
            <a:pPr fontAlgn="auto">
              <a:defRPr/>
            </a:pPr>
            <a:r>
              <a:rPr lang="en-US" dirty="0" smtClean="0"/>
              <a:t>Don’t substitute for evidence, reasoning.</a:t>
            </a:r>
            <a:endParaRPr 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Sample Speech</a:t>
            </a:r>
            <a:endParaRPr lang="en-US" dirty="0"/>
          </a:p>
        </p:txBody>
      </p:sp>
      <p:pic>
        <p:nvPicPr>
          <p:cNvPr id="4" name="Video17.5.wmv">
            <a:hlinkClick r:id="" action="ppaction://media"/>
          </p:cNvPr>
          <p:cNvPicPr>
            <a:picLocks noGrp="1" noRot="1" noChangeAspect="1"/>
          </p:cNvPicPr>
          <p:nvPr>
            <p:ph type="media" sz="quarter" idx="10"/>
            <a:videoFile r:link="rId1"/>
          </p:nvPr>
        </p:nvPicPr>
        <p:blipFill>
          <a:blip r:embed="rId4" cstate="print"/>
          <a:stretch>
            <a:fillRect/>
          </a:stretch>
        </p:blipFill>
        <p:spPr>
          <a:xfrm>
            <a:off x="1906588" y="1676400"/>
            <a:ext cx="6096000" cy="4572000"/>
          </a:xfr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fontAlgn="auto">
              <a:spcAft>
                <a:spcPts val="0"/>
              </a:spcAft>
              <a:defRPr/>
            </a:pPr>
            <a:r>
              <a:rPr lang="en-US" dirty="0" smtClean="0"/>
              <a:t>Enhancing Credibility</a:t>
            </a:r>
            <a:endParaRPr lang="en-US" dirty="0"/>
          </a:p>
        </p:txBody>
      </p:sp>
      <p:sp>
        <p:nvSpPr>
          <p:cNvPr id="3" name="Content Placeholder 2"/>
          <p:cNvSpPr>
            <a:spLocks noGrp="1"/>
          </p:cNvSpPr>
          <p:nvPr>
            <p:ph idx="1"/>
          </p:nvPr>
        </p:nvSpPr>
        <p:spPr>
          <a:xfrm>
            <a:off x="1143000" y="2209800"/>
            <a:ext cx="7620000" cy="4114800"/>
          </a:xfrm>
        </p:spPr>
        <p:txBody>
          <a:bodyPr/>
          <a:lstStyle/>
          <a:p>
            <a:pPr fontAlgn="auto">
              <a:defRPr/>
            </a:pPr>
            <a:r>
              <a:rPr lang="en-US" dirty="0" smtClean="0"/>
              <a:t>Explain competence.</a:t>
            </a:r>
          </a:p>
          <a:p>
            <a:pPr fontAlgn="auto">
              <a:defRPr/>
            </a:pPr>
            <a:r>
              <a:rPr lang="en-US" dirty="0" smtClean="0"/>
              <a:t>Establish common ground.</a:t>
            </a:r>
          </a:p>
          <a:p>
            <a:pPr fontAlgn="auto">
              <a:defRPr/>
            </a:pPr>
            <a:r>
              <a:rPr lang="en-US" dirty="0" smtClean="0"/>
              <a:t>Speak expressively, with conviction.</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Common Ground</a:t>
            </a:r>
            <a:endParaRPr lang="en-US" dirty="0"/>
          </a:p>
        </p:txBody>
      </p:sp>
      <p:pic>
        <p:nvPicPr>
          <p:cNvPr id="4" name="Video17.2.wmv">
            <a:hlinkClick r:id="" action="ppaction://media"/>
          </p:cNvPr>
          <p:cNvPicPr>
            <a:picLocks noGrp="1" noRot="1" noChangeAspect="1"/>
          </p:cNvPicPr>
          <p:nvPr>
            <p:ph type="media" sz="quarter" idx="10"/>
            <a:videoFile r:link="rId1"/>
          </p:nvPr>
        </p:nvPicPr>
        <p:blipFill>
          <a:blip r:embed="rId4" cstate="print"/>
          <a:stretch>
            <a:fillRect/>
          </a:stretch>
        </p:blipFill>
        <p:spPr>
          <a:xfrm>
            <a:off x="1906588" y="1676400"/>
            <a:ext cx="6096000" cy="4572000"/>
          </a:xfr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fontAlgn="auto">
              <a:spcAft>
                <a:spcPts val="0"/>
              </a:spcAft>
              <a:defRPr/>
            </a:pPr>
            <a:r>
              <a:rPr lang="en-US" dirty="0" smtClean="0"/>
              <a:t>Logic (Logos)</a:t>
            </a:r>
            <a:endParaRPr lang="en-US" dirty="0"/>
          </a:p>
        </p:txBody>
      </p:sp>
      <p:sp>
        <p:nvSpPr>
          <p:cNvPr id="5" name="Content Placeholder 4"/>
          <p:cNvSpPr>
            <a:spLocks noGrp="1"/>
          </p:cNvSpPr>
          <p:nvPr>
            <p:ph idx="1"/>
          </p:nvPr>
        </p:nvSpPr>
        <p:spPr>
          <a:xfrm>
            <a:off x="1143000" y="2209800"/>
            <a:ext cx="7620000" cy="4191000"/>
          </a:xfrm>
        </p:spPr>
        <p:txBody>
          <a:bodyPr/>
          <a:lstStyle/>
          <a:p>
            <a:pPr fontAlgn="auto">
              <a:defRPr/>
            </a:pPr>
            <a:r>
              <a:rPr lang="en-US" dirty="0" smtClean="0"/>
              <a:t>Aristotle’s name for making a logical appeal.</a:t>
            </a:r>
          </a:p>
          <a:p>
            <a:pPr fontAlgn="auto">
              <a:defRPr/>
            </a:pPr>
            <a:r>
              <a:rPr lang="en-US" dirty="0" smtClean="0"/>
              <a:t>Evidence and reasoning.</a:t>
            </a:r>
          </a:p>
          <a:p>
            <a:pPr lvl="1" fontAlgn="auto">
              <a:defRPr/>
            </a:pPr>
            <a:r>
              <a:rPr lang="en-US" dirty="0" smtClean="0"/>
              <a:t>Evidence: Supporting materials used to prove or disprove something.</a:t>
            </a:r>
          </a:p>
          <a:p>
            <a:pPr fontAlgn="auto">
              <a:defRPr/>
            </a:pP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fontAlgn="auto">
              <a:spcAft>
                <a:spcPts val="0"/>
              </a:spcAft>
              <a:defRPr/>
            </a:pPr>
            <a:r>
              <a:rPr lang="en-US" dirty="0" smtClean="0"/>
              <a:t>Tips for Evidence</a:t>
            </a:r>
            <a:endParaRPr lang="en-US" dirty="0"/>
          </a:p>
        </p:txBody>
      </p:sp>
      <p:sp>
        <p:nvSpPr>
          <p:cNvPr id="3" name="Content Placeholder 2"/>
          <p:cNvSpPr>
            <a:spLocks noGrp="1"/>
          </p:cNvSpPr>
          <p:nvPr>
            <p:ph idx="1"/>
          </p:nvPr>
        </p:nvSpPr>
        <p:spPr>
          <a:xfrm>
            <a:off x="1143000" y="2133600"/>
            <a:ext cx="7620000" cy="4267200"/>
          </a:xfrm>
        </p:spPr>
        <p:txBody>
          <a:bodyPr/>
          <a:lstStyle/>
          <a:p>
            <a:pPr fontAlgn="auto">
              <a:defRPr/>
            </a:pPr>
            <a:r>
              <a:rPr lang="en-US" sz="3600" dirty="0" smtClean="0"/>
              <a:t>Use specific evidence.</a:t>
            </a:r>
          </a:p>
          <a:p>
            <a:pPr fontAlgn="auto">
              <a:defRPr/>
            </a:pPr>
            <a:r>
              <a:rPr lang="en-US" sz="3600" dirty="0" smtClean="0"/>
              <a:t>Use novel (new, fresh) evidence.</a:t>
            </a:r>
          </a:p>
          <a:p>
            <a:pPr fontAlgn="auto">
              <a:defRPr/>
            </a:pPr>
            <a:r>
              <a:rPr lang="en-US" sz="3600" dirty="0" smtClean="0"/>
              <a:t>Use credible evidence.</a:t>
            </a:r>
          </a:p>
          <a:p>
            <a:pPr fontAlgn="auto">
              <a:defRPr/>
            </a:pPr>
            <a:r>
              <a:rPr lang="en-US" sz="3600" dirty="0" smtClean="0"/>
              <a:t>Make clear the </a:t>
            </a:r>
            <a:br>
              <a:rPr lang="en-US" sz="3600" dirty="0" smtClean="0"/>
            </a:br>
            <a:r>
              <a:rPr lang="en-US" sz="3600" dirty="0" smtClean="0"/>
              <a:t>points of evidence</a:t>
            </a:r>
            <a:br>
              <a:rPr lang="en-US" sz="3600" dirty="0" smtClean="0"/>
            </a:br>
            <a:r>
              <a:rPr lang="en-US" sz="3600" dirty="0" smtClean="0"/>
              <a:t>(citations).</a:t>
            </a:r>
            <a:endParaRPr lang="en-US" sz="3600" dirty="0"/>
          </a:p>
        </p:txBody>
      </p:sp>
      <p:pic>
        <p:nvPicPr>
          <p:cNvPr id="4" name="Picture Placeholder 4" descr="PPT-Ch17-2.jpg"/>
          <p:cNvPicPr>
            <a:picLocks noChangeAspect="1"/>
          </p:cNvPicPr>
          <p:nvPr/>
        </p:nvPicPr>
        <p:blipFill>
          <a:blip r:embed="rId3" cstate="print"/>
          <a:srcRect t="2937" b="2937"/>
          <a:stretch>
            <a:fillRect/>
          </a:stretch>
        </p:blipFill>
        <p:spPr>
          <a:xfrm>
            <a:off x="5638800" y="4495800"/>
            <a:ext cx="3048000" cy="190500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APS11e 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S11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861</TotalTime>
  <Words>1074</Words>
  <Application>Microsoft Office PowerPoint</Application>
  <PresentationFormat>On-screen Show (4:3)</PresentationFormat>
  <Paragraphs>173</Paragraphs>
  <Slides>57</Slides>
  <Notes>57</Notes>
  <HiddenSlides>0</HiddenSlides>
  <MMClips>4</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APS11e Master</vt:lpstr>
      <vt:lpstr>Slide 1</vt:lpstr>
      <vt:lpstr>Methods of Persuasion</vt:lpstr>
      <vt:lpstr>Methods of Persuasion</vt:lpstr>
      <vt:lpstr>Credibility (Ethos)</vt:lpstr>
      <vt:lpstr>Types of Credibility</vt:lpstr>
      <vt:lpstr>Enhancing Credibility</vt:lpstr>
      <vt:lpstr>Common Ground</vt:lpstr>
      <vt:lpstr>Logic (Logos)</vt:lpstr>
      <vt:lpstr>Tips for Evidence</vt:lpstr>
      <vt:lpstr>Using Evidence</vt:lpstr>
      <vt:lpstr>Reasoning</vt:lpstr>
      <vt:lpstr>Types of Reasoning</vt:lpstr>
      <vt:lpstr>Specific Instances</vt:lpstr>
      <vt:lpstr>Specific Instances</vt:lpstr>
      <vt:lpstr>Specific Instances</vt:lpstr>
      <vt:lpstr>Reasoning from Principle</vt:lpstr>
      <vt:lpstr>Reasoning from Principle</vt:lpstr>
      <vt:lpstr>Reasoning from Principle</vt:lpstr>
      <vt:lpstr>Reasoning from Principle</vt:lpstr>
      <vt:lpstr>Reasoning from Principle</vt:lpstr>
      <vt:lpstr>Reasoning from Principle</vt:lpstr>
      <vt:lpstr>Reasoning from Principle</vt:lpstr>
      <vt:lpstr>Reasoning from Principle</vt:lpstr>
      <vt:lpstr>Causal Reasoning</vt:lpstr>
      <vt:lpstr>Causal Reasoning</vt:lpstr>
      <vt:lpstr>Causal Reasoning</vt:lpstr>
      <vt:lpstr>Analogical Reasoning</vt:lpstr>
      <vt:lpstr>Analogical Reasoning</vt:lpstr>
      <vt:lpstr>Fallacies</vt:lpstr>
      <vt:lpstr>Fallacies (cont.)</vt:lpstr>
      <vt:lpstr>Hasty Generalization</vt:lpstr>
      <vt:lpstr>Hasty Generalization</vt:lpstr>
      <vt:lpstr>False Cause</vt:lpstr>
      <vt:lpstr>False Cause</vt:lpstr>
      <vt:lpstr>Invalid Analogy</vt:lpstr>
      <vt:lpstr>Invalid Analogy</vt:lpstr>
      <vt:lpstr>Bandwagon</vt:lpstr>
      <vt:lpstr>Bandwagon</vt:lpstr>
      <vt:lpstr>Red Herring</vt:lpstr>
      <vt:lpstr>Red Herring</vt:lpstr>
      <vt:lpstr>Ad Hominem</vt:lpstr>
      <vt:lpstr>Ad Hominem</vt:lpstr>
      <vt:lpstr>Either-Or</vt:lpstr>
      <vt:lpstr>Either-Or</vt:lpstr>
      <vt:lpstr>Slippery Slope</vt:lpstr>
      <vt:lpstr>Slippery Slope</vt:lpstr>
      <vt:lpstr>Appeal to Tradition</vt:lpstr>
      <vt:lpstr>Appeal to Tradition</vt:lpstr>
      <vt:lpstr>Appeal to Novelty</vt:lpstr>
      <vt:lpstr>Appeal to Novelty</vt:lpstr>
      <vt:lpstr>Examples of Fallacies</vt:lpstr>
      <vt:lpstr>Emotional Appeals (Pathos)</vt:lpstr>
      <vt:lpstr>Appealing to Emotions</vt:lpstr>
      <vt:lpstr>Appealing to Emotions</vt:lpstr>
      <vt:lpstr>Ethical Emotional Appeals</vt:lpstr>
      <vt:lpstr>Sample Speech</vt:lpstr>
      <vt:lpstr>Slide 57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APS 11e</dc:title>
  <dc:creator>APS 11e</dc:creator>
  <cp:lastModifiedBy>Mark J. Grossman</cp:lastModifiedBy>
  <cp:revision>175</cp:revision>
  <dcterms:created xsi:type="dcterms:W3CDTF">2011-07-12T18:06:15Z</dcterms:created>
  <dcterms:modified xsi:type="dcterms:W3CDTF">2013-08-30T19:27:56Z</dcterms:modified>
</cp:coreProperties>
</file>